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87_D295E28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80_F385001.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88_9EAEC816.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381" r:id="rId5"/>
    <p:sldId id="382" r:id="rId6"/>
    <p:sldId id="391" r:id="rId7"/>
    <p:sldId id="395" r:id="rId8"/>
    <p:sldId id="402" r:id="rId9"/>
    <p:sldId id="386" r:id="rId10"/>
    <p:sldId id="408" r:id="rId11"/>
    <p:sldId id="403" r:id="rId12"/>
    <p:sldId id="385" r:id="rId13"/>
    <p:sldId id="397" r:id="rId14"/>
    <p:sldId id="404" r:id="rId15"/>
    <p:sldId id="384" r:id="rId16"/>
    <p:sldId id="399" r:id="rId17"/>
    <p:sldId id="400" r:id="rId18"/>
    <p:sldId id="396" r:id="rId19"/>
    <p:sldId id="387" r:id="rId20"/>
    <p:sldId id="406" r:id="rId21"/>
    <p:sldId id="407" r:id="rId22"/>
    <p:sldId id="390" r:id="rId23"/>
    <p:sldId id="398" r:id="rId24"/>
    <p:sldId id="392" r:id="rId25"/>
    <p:sldId id="393" r:id="rId26"/>
    <p:sldId id="401" r:id="rId27"/>
    <p:sldId id="405" r:id="rId28"/>
    <p:sldId id="394" r:id="rId2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18C6431-7717-79B3-C4FB-B1AB3ED3ACDF}" name="Guy Yarhi" initials="GY" userId="17a29e6ebd9d7dd5" providerId="Windows Live"/>
  <p188:author id="{B8CEE880-0E7A-0C15-5FAF-4A70B232C60D}" name="איילה ירחי" initials="אי" userId="S::guy_ayala@office.eduil.org::a76c6643-7073-420d-8fef-f52fd94dac3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EAFF"/>
    <a:srgbClr val="F78CB9"/>
    <a:srgbClr val="F5DAC5"/>
    <a:srgbClr val="00A5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2" autoAdjust="0"/>
    <p:restoredTop sz="63196" autoAdjust="0"/>
  </p:normalViewPr>
  <p:slideViewPr>
    <p:cSldViewPr snapToGrid="0">
      <p:cViewPr varScale="1">
        <p:scale>
          <a:sx n="70" d="100"/>
          <a:sy n="70" d="100"/>
        </p:scale>
        <p:origin x="1980" y="60"/>
      </p:cViewPr>
      <p:guideLst/>
    </p:cSldViewPr>
  </p:slideViewPr>
  <p:notesTextViewPr>
    <p:cViewPr>
      <p:scale>
        <a:sx n="100" d="100"/>
        <a:sy n="100" d="100"/>
      </p:scale>
      <p:origin x="0" y="0"/>
    </p:cViewPr>
  </p:notesTextViewPr>
  <p:notesViewPr>
    <p:cSldViewPr snapToGrid="0" showGuide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comments/modernComment_180_F385001.xml><?xml version="1.0" encoding="utf-8"?>
<p188:cmLst xmlns:a="http://schemas.openxmlformats.org/drawingml/2006/main" xmlns:r="http://schemas.openxmlformats.org/officeDocument/2006/relationships" xmlns:p188="http://schemas.microsoft.com/office/powerpoint/2018/8/main">
  <p188:cm id="{9B98A5B7-1734-444A-95F6-E516B4A8D119}" authorId="{318C6431-7717-79B3-C4FB-B1AB3ED3ACDF}" created="2024-08-30T08:15:26.279">
    <pc:sldMkLst xmlns:pc="http://schemas.microsoft.com/office/powerpoint/2013/main/command">
      <pc:docMk/>
      <pc:sldMk cId="255348737" sldId="384"/>
    </pc:sldMkLst>
    <p188:txBody>
      <a:bodyPr/>
      <a:lstStyle/>
      <a:p>
        <a:r>
          <a:rPr lang="en-US"/>
          <a:t>Slide 3: Data Collection​
Sources: IMDb dataset containing information on shows.​
Features: Show attributes like genre, cast, release date, ratings, etc.​
​</a:t>
        </a:r>
      </a:p>
    </p188:txBody>
  </p188:cm>
</p188:cmLst>
</file>

<file path=ppt/comments/modernComment_187_D295E280.xml><?xml version="1.0" encoding="utf-8"?>
<p188:cmLst xmlns:a="http://schemas.openxmlformats.org/drawingml/2006/main" xmlns:r="http://schemas.openxmlformats.org/officeDocument/2006/relationships" xmlns:p188="http://schemas.microsoft.com/office/powerpoint/2018/8/main">
  <p188:cm id="{A9AD4218-B026-4A99-B053-631E73AAD2C5}" authorId="{318C6431-7717-79B3-C4FB-B1AB3ED3ACDF}" created="2024-08-30T08:14:00.495">
    <pc:sldMkLst xmlns:pc="http://schemas.microsoft.com/office/powerpoint/2013/main/command">
      <pc:docMk/>
      <pc:sldMk cId="3533038208" sldId="391"/>
    </pc:sldMkLst>
    <p188:txBody>
      <a:bodyPr/>
      <a:lstStyle/>
      <a:p>
        <a:r>
          <a:rPr lang="en-US"/>
          <a:t>Slide 2: Introduction
Objective: To predict the popularity of IMDb shows using machine learning techniques.
Importance: Helps filmmakers, producers, and investors make informed decisions.</a:t>
        </a:r>
      </a:p>
    </p188:txBody>
  </p188:cm>
</p188:cmLst>
</file>

<file path=ppt/comments/modernComment_188_9EAEC816.xml><?xml version="1.0" encoding="utf-8"?>
<p188:cmLst xmlns:a="http://schemas.openxmlformats.org/drawingml/2006/main" xmlns:r="http://schemas.openxmlformats.org/officeDocument/2006/relationships" xmlns:p188="http://schemas.microsoft.com/office/powerpoint/2018/8/main">
  <p188:cm id="{CF8FA0EB-D875-4937-80C4-5EED50B95CAF}" authorId="{B8CEE880-0E7A-0C15-5FAF-4A70B232C60D}" created="2024-09-01T01:43:55.509">
    <pc:sldMkLst xmlns:pc="http://schemas.microsoft.com/office/powerpoint/2013/main/command">
      <pc:docMk/>
      <pc:sldMk cId="2662254614" sldId="392"/>
    </pc:sldMkLst>
    <p188:txBody>
      <a:bodyPr/>
      <a:lstStyle/>
      <a:p>
        <a:r>
          <a:rPr lang="en-US"/>
          <a:t>First path is without fine handling to the data. Take the data from the pkl and split it.
Second, there is more funcational method . Some fine handling ,so accuracy is higher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0594C5-4210-4C0B-94C8-05EA2A273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A07B545-CB7B-485B-8848-24C5090D7C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23E10C-4735-4A0D-A76B-FFFBF4B6ED03}" type="datetimeFigureOut">
              <a:rPr lang="en-US" smtClean="0"/>
              <a:t>9/8/2024</a:t>
            </a:fld>
            <a:endParaRPr lang="en-US" dirty="0"/>
          </a:p>
        </p:txBody>
      </p:sp>
      <p:sp>
        <p:nvSpPr>
          <p:cNvPr id="4" name="Footer Placeholder 3">
            <a:extLst>
              <a:ext uri="{FF2B5EF4-FFF2-40B4-BE49-F238E27FC236}">
                <a16:creationId xmlns:a16="http://schemas.microsoft.com/office/drawing/2014/main" id="{DD9E7E0C-EC12-408D-80EA-659FD94A65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F952D70-4DD5-4630-8772-5085BDBF1D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D13D6A-DFDD-4B27-9F53-83C0CD9331E8}" type="slidenum">
              <a:rPr lang="en-US" smtClean="0"/>
              <a:t>‹#›</a:t>
            </a:fld>
            <a:endParaRPr lang="en-US" dirty="0"/>
          </a:p>
        </p:txBody>
      </p:sp>
    </p:spTree>
    <p:extLst>
      <p:ext uri="{BB962C8B-B14F-4D97-AF65-F5344CB8AC3E}">
        <p14:creationId xmlns:p14="http://schemas.microsoft.com/office/powerpoint/2010/main" val="278696332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1T12:08:24.3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0 167,'223'-16,"-70"2,535-19,-251 23,-125 5,-209-3,104-22,-117 14,168-6,10994 24,-11173-9,-46-1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1T12:08:34.9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0,'870'0,"-818"3,82 14,17 1,-84-11,110 25,-113-18,123 11,217-26,53 2,-299 17,37 1,-39-21,73 4,-111 17,-78-11,66 4,-74-11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1T12:08:42.3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1,'21'1,"-1"1,32 7,12 1,746 8,-517-21,1743 3,-1994 2,0 2,46 11,19 1,79 21,-38-5,-69-24,0-3,112-8,-52 0,620 3,-725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1T12:08:44.8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0 116,'1519'0,"-1458"-4,-1-2,0-3,104-30,-104 23,0 2,1 3,95-6,949 17,-473 3,-595-1,-1 2,1 1,68 21,-62-15,1-1,47 4,195 23,-163-18,155 4,-196-18,0 3,-1 3,89 25,-126-28,85 4,-2 0,202 54,-248-48,-49-11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735CDE-2E0B-4188-96E9-ADF9ACB826A9}" type="datetimeFigureOut">
              <a:rPr lang="en-US" noProof="0" smtClean="0"/>
              <a:t>9/8/2024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1D7B6F-E65C-42E7-86A5-0A01C6C95227}" type="slidenum">
              <a:rPr lang="en-US" noProof="0" smtClean="0"/>
              <a:t>‹#›</a:t>
            </a:fld>
            <a:endParaRPr lang="en-US" noProof="0" dirty="0"/>
          </a:p>
        </p:txBody>
      </p:sp>
    </p:spTree>
    <p:extLst>
      <p:ext uri="{BB962C8B-B14F-4D97-AF65-F5344CB8AC3E}">
        <p14:creationId xmlns:p14="http://schemas.microsoft.com/office/powerpoint/2010/main" val="2295432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atascience.stackexchange.com/questions/102552/when-does-feature-selection-takes-plac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atascience.stackexchange.com/questions/102552/when-does-feature-selection-takes-plac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00"/>
                </a:solidFill>
                <a:effectLst/>
                <a:latin typeface="Arial" panose="020B0604020202020204" pitchFamily="34" charset="0"/>
              </a:rPr>
              <a:t>What are we trying to find out?</a:t>
            </a:r>
            <a:r>
              <a:rPr lang="en-US" sz="1200" b="0" i="0" u="none" strike="noStrike" dirty="0">
                <a:solidFill>
                  <a:srgbClr val="000000"/>
                </a:solidFill>
                <a:effectLst/>
                <a:latin typeface="Arial" panose="020B0604020202020204" pitchFamily="34" charset="0"/>
              </a:rPr>
              <a:t> We aim to understand and predict the popularity of different entities (e.g., movies, products) based on various features. The primary question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dirty="0">
                <a:solidFill>
                  <a:srgbClr val="000000"/>
                </a:solidFill>
                <a:effectLst/>
                <a:latin typeface="Arial" panose="020B0604020202020204" pitchFamily="34" charset="0"/>
              </a:rPr>
              <a:t>What factors most significantly influence the popularity of these entities?</a:t>
            </a:r>
            <a:r>
              <a:rPr lang="en-US" sz="1200" b="0" i="0" u="none" strike="noStrike" dirty="0">
                <a:solidFill>
                  <a:srgbClr val="000000"/>
                </a:solidFill>
                <a:effectLst/>
                <a:latin typeface="Arial" panose="020B0604020202020204" pitchFamily="34" charset="0"/>
              </a:rPr>
              <a:t> By analyzing these factors, we seek to develop a predictive model that can forecast popularity with high accuracy.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There is no reference to time series but static data, categorial .</a:t>
            </a:r>
            <a:endParaRPr lang="en-US" b="0" dirty="0">
              <a:effectLst/>
            </a:endParaRPr>
          </a:p>
          <a:p>
            <a:endParaRPr lang="en-US" dirty="0"/>
          </a:p>
        </p:txBody>
      </p:sp>
      <p:sp>
        <p:nvSpPr>
          <p:cNvPr id="4" name="מציין מיקום של מספר שקופית 3"/>
          <p:cNvSpPr>
            <a:spLocks noGrp="1"/>
          </p:cNvSpPr>
          <p:nvPr>
            <p:ph type="sldNum" sz="quarter" idx="5"/>
          </p:nvPr>
        </p:nvSpPr>
        <p:spPr/>
        <p:txBody>
          <a:bodyPr/>
          <a:lstStyle/>
          <a:p>
            <a:fld id="{BA1D7B6F-E65C-42E7-86A5-0A01C6C95227}" type="slidenum">
              <a:rPr lang="en-US" noProof="0" smtClean="0"/>
              <a:t>3</a:t>
            </a:fld>
            <a:endParaRPr lang="en-US" noProof="0" dirty="0"/>
          </a:p>
        </p:txBody>
      </p:sp>
    </p:spTree>
    <p:extLst>
      <p:ext uri="{BB962C8B-B14F-4D97-AF65-F5344CB8AC3E}">
        <p14:creationId xmlns:p14="http://schemas.microsoft.com/office/powerpoint/2010/main" val="1046865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Some features were removed due to NAN Of above 70%.</a:t>
            </a:r>
          </a:p>
          <a:p>
            <a:r>
              <a:rPr lang="en-US" dirty="0"/>
              <a:t>The target feature is imputed on its missing data. ( no other change can be made to the target feature except this)</a:t>
            </a:r>
          </a:p>
          <a:p>
            <a:r>
              <a:rPr lang="en-US" dirty="0"/>
              <a:t>Perform an LLM search for cross-validation of other features. Some were removed and some were updated.</a:t>
            </a:r>
          </a:p>
          <a:p>
            <a:r>
              <a:rPr lang="en-US" dirty="0"/>
              <a:t>Perform integrity data or invalid data via some cross-checking.</a:t>
            </a:r>
          </a:p>
          <a:p>
            <a:r>
              <a:rPr lang="en-US" dirty="0"/>
              <a:t>Enhanced the feature if needed and remove redundant features. </a:t>
            </a:r>
          </a:p>
          <a:p>
            <a:endParaRPr lang="en-US" dirty="0"/>
          </a:p>
          <a:p>
            <a:r>
              <a:rPr lang="en-US" dirty="0"/>
              <a:t>All are described in the notebook of the first and third notebooks : United and cleaning, cleansing.</a:t>
            </a:r>
          </a:p>
          <a:p>
            <a:endParaRPr lang="en-US" dirty="0"/>
          </a:p>
          <a:p>
            <a:endParaRPr lang="en-US" dirty="0"/>
          </a:p>
          <a:p>
            <a:endParaRPr lang="en-US" dirty="0"/>
          </a:p>
          <a:p>
            <a:endParaRPr lang="en-US" dirty="0"/>
          </a:p>
        </p:txBody>
      </p:sp>
      <p:sp>
        <p:nvSpPr>
          <p:cNvPr id="4" name="מציין מיקום של מספר שקופית 3"/>
          <p:cNvSpPr>
            <a:spLocks noGrp="1"/>
          </p:cNvSpPr>
          <p:nvPr>
            <p:ph type="sldNum" sz="quarter" idx="5"/>
          </p:nvPr>
        </p:nvSpPr>
        <p:spPr/>
        <p:txBody>
          <a:bodyPr/>
          <a:lstStyle/>
          <a:p>
            <a:fld id="{BA1D7B6F-E65C-42E7-86A5-0A01C6C95227}" type="slidenum">
              <a:rPr lang="en-US" noProof="0" smtClean="0"/>
              <a:t>6</a:t>
            </a:fld>
            <a:endParaRPr lang="en-US" noProof="0" dirty="0"/>
          </a:p>
        </p:txBody>
      </p:sp>
    </p:spTree>
    <p:extLst>
      <p:ext uri="{BB962C8B-B14F-4D97-AF65-F5344CB8AC3E}">
        <p14:creationId xmlns:p14="http://schemas.microsoft.com/office/powerpoint/2010/main" val="1391138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b="1" i="0" dirty="0">
                <a:solidFill>
                  <a:srgbClr val="111111"/>
                </a:solidFill>
                <a:effectLst/>
                <a:latin typeface="-apple-system"/>
              </a:rPr>
              <a:t>1. Feature Selection Without Encoding</a:t>
            </a:r>
          </a:p>
          <a:p>
            <a:pPr lvl="1" algn="l"/>
            <a:r>
              <a:rPr lang="en-US" b="0" i="0" dirty="0">
                <a:solidFill>
                  <a:srgbClr val="111111"/>
                </a:solidFill>
                <a:effectLst/>
                <a:latin typeface="-apple-system"/>
              </a:rPr>
              <a:t>While most feature selection methods require numerical data, there are some techniques that can handle categorical data directly:</a:t>
            </a:r>
          </a:p>
          <a:p>
            <a:pPr lvl="1" algn="l">
              <a:buFont typeface="+mj-lt"/>
              <a:buAutoNum type="arabicPeriod"/>
            </a:pPr>
            <a:r>
              <a:rPr lang="en-US" b="1" i="0" dirty="0">
                <a:solidFill>
                  <a:srgbClr val="111111"/>
                </a:solidFill>
                <a:effectLst/>
                <a:latin typeface="-apple-system"/>
              </a:rPr>
              <a:t>Tree-Based Methods</a:t>
            </a:r>
            <a:r>
              <a:rPr lang="en-US" b="0" i="0" dirty="0">
                <a:solidFill>
                  <a:srgbClr val="111111"/>
                </a:solidFill>
                <a:effectLst/>
                <a:latin typeface="-apple-system"/>
              </a:rPr>
              <a:t>: Algorithms like Decision Trees, Random Forests, and Gradient Boosting can handle categorical data without explicit encoding. </a:t>
            </a:r>
            <a:r>
              <a:rPr lang="en-US" b="0" i="0" dirty="0">
                <a:solidFill>
                  <a:srgbClr val="111111"/>
                </a:solidFill>
                <a:effectLst/>
                <a:latin typeface="-apple-system"/>
                <a:hlinkClick r:id="rId3"/>
              </a:rPr>
              <a:t>These methods can split on categorical features directly</a:t>
            </a:r>
            <a:r>
              <a:rPr lang="en-US" b="0" i="0" baseline="30000" dirty="0">
                <a:solidFill>
                  <a:srgbClr val="111111"/>
                </a:solidFill>
                <a:effectLst/>
                <a:latin typeface="-apple-system"/>
                <a:hlinkClick r:id="rId3"/>
              </a:rPr>
              <a:t>2</a:t>
            </a:r>
            <a:r>
              <a:rPr lang="en-US" b="0" i="0" dirty="0">
                <a:solidFill>
                  <a:srgbClr val="111111"/>
                </a:solidFill>
                <a:effectLst/>
                <a:latin typeface="-apple-system"/>
              </a:rPr>
              <a:t>.</a:t>
            </a:r>
          </a:p>
          <a:p>
            <a:pPr lvl="1" algn="l">
              <a:buFont typeface="+mj-lt"/>
              <a:buAutoNum type="arabicPeriod"/>
            </a:pPr>
            <a:r>
              <a:rPr lang="en-US" b="1" i="0" dirty="0">
                <a:solidFill>
                  <a:srgbClr val="111111"/>
                </a:solidFill>
                <a:effectLst/>
                <a:latin typeface="-apple-system"/>
              </a:rPr>
              <a:t>Chi-Square Test</a:t>
            </a:r>
            <a:r>
              <a:rPr lang="en-US" b="0" i="0" dirty="0">
                <a:solidFill>
                  <a:srgbClr val="111111"/>
                </a:solidFill>
                <a:effectLst/>
                <a:latin typeface="-apple-system"/>
              </a:rPr>
              <a:t>: For categorical input and output, the Chi-Square test can be used to determine the independence of features. </a:t>
            </a:r>
            <a:r>
              <a:rPr lang="en-US" b="0" i="0" dirty="0">
                <a:solidFill>
                  <a:srgbClr val="111111"/>
                </a:solidFill>
                <a:effectLst/>
                <a:latin typeface="-apple-system"/>
                <a:hlinkClick r:id="rId3"/>
              </a:rPr>
              <a:t>This method evaluates the relationship between categorical variables and the target variable</a:t>
            </a:r>
            <a:r>
              <a:rPr lang="en-US" b="0" i="0" baseline="30000" dirty="0">
                <a:solidFill>
                  <a:srgbClr val="111111"/>
                </a:solidFill>
                <a:effectLst/>
                <a:latin typeface="-apple-system"/>
                <a:hlinkClick r:id="rId3"/>
              </a:rPr>
              <a:t>2</a:t>
            </a:r>
            <a:r>
              <a:rPr lang="en-US" b="0" i="0" dirty="0">
                <a:solidFill>
                  <a:srgbClr val="111111"/>
                </a:solidFill>
                <a:effectLst/>
                <a:latin typeface="-apple-system"/>
              </a:rPr>
              <a:t>.</a:t>
            </a:r>
          </a:p>
          <a:p>
            <a:pPr lvl="1" algn="l">
              <a:buFont typeface="+mj-lt"/>
              <a:buAutoNum type="arabicPeriod"/>
            </a:pPr>
            <a:r>
              <a:rPr lang="en-US" b="1" i="0" dirty="0">
                <a:solidFill>
                  <a:srgbClr val="111111"/>
                </a:solidFill>
                <a:effectLst/>
                <a:latin typeface="-apple-system"/>
              </a:rPr>
              <a:t>Mutual Information</a:t>
            </a:r>
            <a:r>
              <a:rPr lang="en-US" b="0" i="0" dirty="0">
                <a:solidFill>
                  <a:srgbClr val="111111"/>
                </a:solidFill>
                <a:effectLst/>
                <a:latin typeface="-apple-system"/>
              </a:rPr>
              <a:t>: This method can be used for both categorical and numerical data. </a:t>
            </a:r>
            <a:r>
              <a:rPr lang="en-US" b="0" i="0" dirty="0">
                <a:solidFill>
                  <a:srgbClr val="111111"/>
                </a:solidFill>
                <a:effectLst/>
                <a:latin typeface="-apple-system"/>
                <a:hlinkClick r:id="rId3"/>
              </a:rPr>
              <a:t>It measures the dependency between variables and can be used for feature selection</a:t>
            </a:r>
            <a:r>
              <a:rPr lang="en-US" b="0" i="0" baseline="30000" dirty="0">
                <a:solidFill>
                  <a:srgbClr val="111111"/>
                </a:solidFill>
                <a:effectLst/>
                <a:latin typeface="-apple-system"/>
                <a:hlinkClick r:id="rId3"/>
              </a:rPr>
              <a:t>2</a:t>
            </a:r>
            <a:r>
              <a:rPr lang="en-US" b="0" i="0" dirty="0">
                <a:solidFill>
                  <a:srgbClr val="111111"/>
                </a:solidFill>
                <a:effectLst/>
                <a:latin typeface="-apple-system"/>
              </a:rPr>
              <a:t>.</a:t>
            </a:r>
          </a:p>
          <a:p>
            <a:pPr lvl="1" algn="l">
              <a:buFont typeface="+mj-lt"/>
              <a:buAutoNum type="arabicPeriod"/>
            </a:pPr>
            <a:endParaRPr lang="en-US" b="0" i="0" dirty="0">
              <a:solidFill>
                <a:srgbClr val="111111"/>
              </a:solidFill>
              <a:effectLst/>
              <a:latin typeface="-apple-system"/>
            </a:endParaRPr>
          </a:p>
          <a:p>
            <a:pPr algn="l">
              <a:buFont typeface="+mj-lt"/>
              <a:buNone/>
            </a:pPr>
            <a:r>
              <a:rPr lang="en-US" b="0" i="0" dirty="0">
                <a:solidFill>
                  <a:srgbClr val="111111"/>
                </a:solidFill>
                <a:effectLst/>
                <a:latin typeface="-apple-system"/>
              </a:rPr>
              <a:t>2. Feature selection techniques that cannot handle categorical data directly:</a:t>
            </a:r>
          </a:p>
          <a:p>
            <a:pPr lvl="1" algn="l">
              <a:buFont typeface="+mj-lt"/>
              <a:buAutoNum type="arabicPeriod"/>
            </a:pPr>
            <a:r>
              <a:rPr lang="en-US" b="0" i="0" dirty="0">
                <a:solidFill>
                  <a:srgbClr val="111111"/>
                </a:solidFill>
                <a:effectLst/>
                <a:latin typeface="-apple-system"/>
              </a:rPr>
              <a:t>Pearson’s Correlation</a:t>
            </a:r>
          </a:p>
          <a:p>
            <a:pPr lvl="1" algn="l">
              <a:buFont typeface="+mj-lt"/>
              <a:buAutoNum type="arabicPeriod"/>
            </a:pPr>
            <a:r>
              <a:rPr lang="en-US" b="0" i="0" dirty="0">
                <a:solidFill>
                  <a:srgbClr val="111111"/>
                </a:solidFill>
                <a:effectLst/>
                <a:latin typeface="-apple-system"/>
              </a:rPr>
              <a:t>ANOVA (Analysis of Variance)</a:t>
            </a:r>
          </a:p>
          <a:p>
            <a:pPr lvl="1" algn="l">
              <a:buFont typeface="+mj-lt"/>
              <a:buAutoNum type="arabicPeriod"/>
            </a:pPr>
            <a:r>
              <a:rPr lang="en-US" b="0" i="0" dirty="0">
                <a:solidFill>
                  <a:srgbClr val="111111"/>
                </a:solidFill>
                <a:effectLst/>
                <a:latin typeface="-apple-system"/>
              </a:rPr>
              <a:t>Recursive Feature Elimination (RFE)</a:t>
            </a:r>
          </a:p>
          <a:p>
            <a:pPr lvl="1" algn="l">
              <a:buFont typeface="+mj-lt"/>
              <a:buAutoNum type="arabicPeriod"/>
            </a:pPr>
            <a:r>
              <a:rPr lang="en-US" b="0" i="0" dirty="0">
                <a:solidFill>
                  <a:srgbClr val="111111"/>
                </a:solidFill>
                <a:effectLst/>
                <a:latin typeface="-apple-system"/>
              </a:rPr>
              <a:t>Lasso Regression (L1 Regularization)</a:t>
            </a:r>
          </a:p>
          <a:p>
            <a:pPr lvl="1" algn="l">
              <a:buFont typeface="+mj-lt"/>
              <a:buAutoNum type="arabicPeriod"/>
            </a:pPr>
            <a:r>
              <a:rPr lang="en-US" b="0" i="0" dirty="0">
                <a:solidFill>
                  <a:srgbClr val="111111"/>
                </a:solidFill>
                <a:effectLst/>
                <a:latin typeface="-apple-system"/>
              </a:rPr>
              <a:t>Ridge Regression (L2 Regularization)</a:t>
            </a:r>
          </a:p>
          <a:p>
            <a:pPr lvl="1" algn="l">
              <a:buFont typeface="+mj-lt"/>
              <a:buAutoNum type="arabicPeriod"/>
            </a:pPr>
            <a:r>
              <a:rPr lang="en-US" b="0" i="0" dirty="0">
                <a:solidFill>
                  <a:srgbClr val="111111"/>
                </a:solidFill>
                <a:effectLst/>
                <a:latin typeface="-apple-system"/>
              </a:rPr>
              <a:t>Principal Component Analysis (PCA)</a:t>
            </a:r>
          </a:p>
          <a:p>
            <a:pPr lvl="1" algn="l">
              <a:buFont typeface="+mj-lt"/>
              <a:buAutoNum type="arabicPeriod"/>
            </a:pPr>
            <a:r>
              <a:rPr lang="en-US" b="0" i="0" dirty="0">
                <a:solidFill>
                  <a:srgbClr val="111111"/>
                </a:solidFill>
                <a:effectLst/>
                <a:latin typeface="-apple-system"/>
              </a:rPr>
              <a:t>Linear Discriminant Analysis (LDA)</a:t>
            </a:r>
          </a:p>
          <a:p>
            <a:pPr algn="l">
              <a:buFont typeface="+mj-lt"/>
              <a:buAutoNum type="arabicPeriod"/>
            </a:pPr>
            <a:endParaRPr lang="en-US" b="0" i="0" dirty="0">
              <a:solidFill>
                <a:srgbClr val="111111"/>
              </a:solidFill>
              <a:effectLst/>
              <a:latin typeface="-apple-system"/>
            </a:endParaRPr>
          </a:p>
          <a:p>
            <a:pPr algn="l">
              <a:buFont typeface="+mj-lt"/>
              <a:buNone/>
            </a:pPr>
            <a:r>
              <a:rPr lang="en-US" b="0" i="0" dirty="0">
                <a:solidFill>
                  <a:srgbClr val="111111"/>
                </a:solidFill>
                <a:effectLst/>
                <a:latin typeface="-apple-system"/>
              </a:rPr>
              <a:t>3.</a:t>
            </a:r>
            <a:r>
              <a:rPr lang="en-US" b="1" i="0" dirty="0">
                <a:solidFill>
                  <a:srgbClr val="111111"/>
                </a:solidFill>
                <a:effectLst/>
                <a:latin typeface="-apple-system"/>
              </a:rPr>
              <a:t>Imbalanced Data</a:t>
            </a:r>
            <a:r>
              <a:rPr lang="en-US" b="0" i="0" dirty="0">
                <a:solidFill>
                  <a:srgbClr val="111111"/>
                </a:solidFill>
                <a:effectLst/>
                <a:latin typeface="-apple-system"/>
              </a:rPr>
              <a:t> </a:t>
            </a:r>
          </a:p>
          <a:p>
            <a:pPr algn="l">
              <a:buFont typeface="+mj-lt"/>
              <a:buNone/>
            </a:pPr>
            <a:endParaRPr lang="en-US" b="0" i="0" dirty="0">
              <a:solidFill>
                <a:srgbClr val="111111"/>
              </a:solidFill>
              <a:effectLst/>
              <a:latin typeface="-apple-system"/>
            </a:endParaRPr>
          </a:p>
          <a:p>
            <a:pPr lvl="1" algn="l">
              <a:buFont typeface="+mj-lt"/>
              <a:buNone/>
            </a:pPr>
            <a:r>
              <a:rPr lang="en-US" b="0" i="0" dirty="0">
                <a:solidFill>
                  <a:srgbClr val="111111"/>
                </a:solidFill>
                <a:effectLst/>
                <a:latin typeface="-apple-system"/>
              </a:rPr>
              <a:t>refers to a situation in machine learning where the number of observations in different classes is not equal. This is common in classification problems where one class (the majority class) has significantly more samples than the other class (the minority class). For example, in a fraud detection dataset, fraudulent transactions are much rarer than legitimate ones.</a:t>
            </a:r>
          </a:p>
          <a:p>
            <a:pPr lvl="1" algn="l">
              <a:buFont typeface="+mj-lt"/>
              <a:buNone/>
            </a:pPr>
            <a:endParaRPr lang="en-US" b="0" i="0" dirty="0">
              <a:solidFill>
                <a:srgbClr val="111111"/>
              </a:solidFill>
              <a:effectLst/>
              <a:latin typeface="-apple-system"/>
            </a:endParaRPr>
          </a:p>
          <a:p>
            <a:pPr algn="l"/>
            <a:r>
              <a:rPr lang="en-US" b="0" i="0" dirty="0">
                <a:solidFill>
                  <a:srgbClr val="111111"/>
                </a:solidFill>
                <a:effectLst/>
                <a:latin typeface="-apple-system"/>
              </a:rPr>
              <a:t>	here are several techniques to handle imbalanced data:</a:t>
            </a:r>
          </a:p>
          <a:p>
            <a:pPr lvl="3" algn="l">
              <a:buFont typeface="Arial" panose="020B0604020202020204" pitchFamily="34" charset="0"/>
              <a:buChar char="•"/>
            </a:pPr>
            <a:r>
              <a:rPr lang="en-US" b="1" i="0" dirty="0">
                <a:solidFill>
                  <a:srgbClr val="111111"/>
                </a:solidFill>
                <a:effectLst/>
                <a:latin typeface="-apple-system"/>
              </a:rPr>
              <a:t>Resampling Methods</a:t>
            </a:r>
            <a:r>
              <a:rPr lang="en-US" b="0" i="0" dirty="0">
                <a:solidFill>
                  <a:srgbClr val="111111"/>
                </a:solidFill>
                <a:effectLst/>
                <a:latin typeface="-apple-system"/>
              </a:rPr>
              <a:t>: Such as oversampling the minority class or </a:t>
            </a:r>
            <a:r>
              <a:rPr lang="en-US" b="0" i="0" dirty="0" err="1">
                <a:solidFill>
                  <a:srgbClr val="111111"/>
                </a:solidFill>
                <a:effectLst/>
                <a:latin typeface="-apple-system"/>
              </a:rPr>
              <a:t>undersampling</a:t>
            </a:r>
            <a:r>
              <a:rPr lang="en-US" b="0" i="0" dirty="0">
                <a:solidFill>
                  <a:srgbClr val="111111"/>
                </a:solidFill>
                <a:effectLst/>
                <a:latin typeface="-apple-system"/>
              </a:rPr>
              <a:t> the majority class.</a:t>
            </a:r>
          </a:p>
          <a:p>
            <a:pPr lvl="3" algn="l">
              <a:buFont typeface="Arial" panose="020B0604020202020204" pitchFamily="34" charset="0"/>
              <a:buChar char="•"/>
            </a:pPr>
            <a:r>
              <a:rPr lang="en-US" b="1" i="0" dirty="0">
                <a:solidFill>
                  <a:srgbClr val="111111"/>
                </a:solidFill>
                <a:effectLst/>
                <a:latin typeface="-apple-system"/>
              </a:rPr>
              <a:t>Algorithmic Approaches</a:t>
            </a:r>
            <a:r>
              <a:rPr lang="en-US" b="0" i="0" dirty="0">
                <a:solidFill>
                  <a:srgbClr val="111111"/>
                </a:solidFill>
                <a:effectLst/>
                <a:latin typeface="-apple-system"/>
              </a:rPr>
              <a:t>: Using algorithms that are robust to imbalanced data, like tree-based methods.</a:t>
            </a:r>
          </a:p>
          <a:p>
            <a:pPr lvl="3" algn="l">
              <a:buFont typeface="Arial" panose="020B0604020202020204" pitchFamily="34" charset="0"/>
              <a:buChar char="•"/>
            </a:pPr>
            <a:r>
              <a:rPr lang="en-US" b="1" i="0" dirty="0">
                <a:solidFill>
                  <a:srgbClr val="111111"/>
                </a:solidFill>
                <a:effectLst/>
                <a:latin typeface="-apple-system"/>
              </a:rPr>
              <a:t>Synthetic Data Generation</a:t>
            </a:r>
            <a:r>
              <a:rPr lang="en-US" b="0" i="0" dirty="0">
                <a:solidFill>
                  <a:srgbClr val="111111"/>
                </a:solidFill>
                <a:effectLst/>
                <a:latin typeface="-apple-system"/>
              </a:rPr>
              <a:t>: Techniques like SMOTE (Synthetic Minority Over-sampling Technique) to generate synthetic samples for the minority class</a:t>
            </a:r>
          </a:p>
          <a:p>
            <a:pPr lvl="0" algn="l">
              <a:buFont typeface="Arial" panose="020B0604020202020204" pitchFamily="34" charset="0"/>
              <a:buChar char="•"/>
            </a:pPr>
            <a:r>
              <a:rPr lang="en-US" b="0" i="0" dirty="0">
                <a:solidFill>
                  <a:srgbClr val="111111"/>
                </a:solidFill>
                <a:effectLst/>
                <a:latin typeface="-apple-system"/>
              </a:rPr>
              <a:t>Cleansing :</a:t>
            </a:r>
          </a:p>
          <a:p>
            <a:pPr lvl="0" algn="l">
              <a:buFont typeface="Arial" panose="020B0604020202020204" pitchFamily="34" charset="0"/>
              <a:buChar char="•"/>
            </a:pPr>
            <a:r>
              <a:rPr lang="en-US" dirty="0"/>
              <a:t>Outliers and missing values visualization, Identify outliers (IQR or Z-score), Remove outliers, Imputation (reliable source, new categories, KNN, MICE), Visual representation of imputation, Save updated </a:t>
            </a:r>
            <a:r>
              <a:rPr lang="en-US" dirty="0" err="1"/>
              <a:t>DataFrame</a:t>
            </a:r>
            <a:endParaRPr lang="en-US" b="0" i="0" dirty="0">
              <a:solidFill>
                <a:srgbClr val="111111"/>
              </a:solidFill>
              <a:effectLst/>
              <a:latin typeface="-apple-system"/>
            </a:endParaRPr>
          </a:p>
          <a:p>
            <a:endParaRPr lang="en-US" dirty="0"/>
          </a:p>
        </p:txBody>
      </p:sp>
      <p:sp>
        <p:nvSpPr>
          <p:cNvPr id="4" name="מציין מיקום של מספר שקופית 3"/>
          <p:cNvSpPr>
            <a:spLocks noGrp="1"/>
          </p:cNvSpPr>
          <p:nvPr>
            <p:ph type="sldNum" sz="quarter" idx="5"/>
          </p:nvPr>
        </p:nvSpPr>
        <p:spPr/>
        <p:txBody>
          <a:bodyPr/>
          <a:lstStyle/>
          <a:p>
            <a:fld id="{BA1D7B6F-E65C-42E7-86A5-0A01C6C95227}" type="slidenum">
              <a:rPr lang="en-US" noProof="0" smtClean="0"/>
              <a:t>7</a:t>
            </a:fld>
            <a:endParaRPr lang="en-US" noProof="0" dirty="0"/>
          </a:p>
        </p:txBody>
      </p:sp>
    </p:spTree>
    <p:extLst>
      <p:ext uri="{BB962C8B-B14F-4D97-AF65-F5344CB8AC3E}">
        <p14:creationId xmlns:p14="http://schemas.microsoft.com/office/powerpoint/2010/main" val="141317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b="1" i="0" dirty="0">
                <a:solidFill>
                  <a:srgbClr val="111111"/>
                </a:solidFill>
                <a:effectLst/>
                <a:latin typeface="-apple-system"/>
              </a:rPr>
              <a:t>1. Feature Selection Without Encoding</a:t>
            </a:r>
          </a:p>
          <a:p>
            <a:pPr lvl="1" algn="l"/>
            <a:r>
              <a:rPr lang="en-US" b="0" i="0" dirty="0">
                <a:solidFill>
                  <a:srgbClr val="111111"/>
                </a:solidFill>
                <a:effectLst/>
                <a:latin typeface="-apple-system"/>
              </a:rPr>
              <a:t>While most feature selection methods require numerical data, there are some techniques that can handle categorical data directly:</a:t>
            </a:r>
          </a:p>
          <a:p>
            <a:pPr lvl="1" algn="l">
              <a:buFont typeface="+mj-lt"/>
              <a:buAutoNum type="arabicPeriod"/>
            </a:pPr>
            <a:r>
              <a:rPr lang="en-US" b="1" i="0" dirty="0">
                <a:solidFill>
                  <a:srgbClr val="111111"/>
                </a:solidFill>
                <a:effectLst/>
                <a:latin typeface="-apple-system"/>
              </a:rPr>
              <a:t>Tree-Based Methods</a:t>
            </a:r>
            <a:r>
              <a:rPr lang="en-US" b="0" i="0" dirty="0">
                <a:solidFill>
                  <a:srgbClr val="111111"/>
                </a:solidFill>
                <a:effectLst/>
                <a:latin typeface="-apple-system"/>
              </a:rPr>
              <a:t>: Algorithms like Decision Trees, Random Forests, and Gradient Boosting can handle categorical data without explicit encoding. </a:t>
            </a:r>
            <a:r>
              <a:rPr lang="en-US" b="0" i="0" dirty="0">
                <a:solidFill>
                  <a:srgbClr val="111111"/>
                </a:solidFill>
                <a:effectLst/>
                <a:latin typeface="-apple-system"/>
                <a:hlinkClick r:id="rId3"/>
              </a:rPr>
              <a:t>These methods can split on categorical features directly</a:t>
            </a:r>
            <a:r>
              <a:rPr lang="en-US" b="0" i="0" baseline="30000" dirty="0">
                <a:solidFill>
                  <a:srgbClr val="111111"/>
                </a:solidFill>
                <a:effectLst/>
                <a:latin typeface="-apple-system"/>
                <a:hlinkClick r:id="rId3"/>
              </a:rPr>
              <a:t>2</a:t>
            </a:r>
            <a:r>
              <a:rPr lang="en-US" b="0" i="0" dirty="0">
                <a:solidFill>
                  <a:srgbClr val="111111"/>
                </a:solidFill>
                <a:effectLst/>
                <a:latin typeface="-apple-system"/>
              </a:rPr>
              <a:t>.</a:t>
            </a:r>
          </a:p>
          <a:p>
            <a:pPr lvl="1" algn="l">
              <a:buFont typeface="+mj-lt"/>
              <a:buAutoNum type="arabicPeriod"/>
            </a:pPr>
            <a:r>
              <a:rPr lang="en-US" b="1" i="0" dirty="0">
                <a:solidFill>
                  <a:srgbClr val="111111"/>
                </a:solidFill>
                <a:effectLst/>
                <a:latin typeface="-apple-system"/>
              </a:rPr>
              <a:t>Chi-Square Test</a:t>
            </a:r>
            <a:r>
              <a:rPr lang="en-US" b="0" i="0" dirty="0">
                <a:solidFill>
                  <a:srgbClr val="111111"/>
                </a:solidFill>
                <a:effectLst/>
                <a:latin typeface="-apple-system"/>
              </a:rPr>
              <a:t>: For categorical input and output, the Chi-Square test can be used to determine the independence of features. </a:t>
            </a:r>
            <a:r>
              <a:rPr lang="en-US" b="0" i="0" dirty="0">
                <a:solidFill>
                  <a:srgbClr val="111111"/>
                </a:solidFill>
                <a:effectLst/>
                <a:latin typeface="-apple-system"/>
                <a:hlinkClick r:id="rId3"/>
              </a:rPr>
              <a:t>This method evaluates the relationship between categorical variables and the target variable</a:t>
            </a:r>
            <a:r>
              <a:rPr lang="en-US" b="0" i="0" baseline="30000" dirty="0">
                <a:solidFill>
                  <a:srgbClr val="111111"/>
                </a:solidFill>
                <a:effectLst/>
                <a:latin typeface="-apple-system"/>
                <a:hlinkClick r:id="rId3"/>
              </a:rPr>
              <a:t>2</a:t>
            </a:r>
            <a:r>
              <a:rPr lang="en-US" b="0" i="0" dirty="0">
                <a:solidFill>
                  <a:srgbClr val="111111"/>
                </a:solidFill>
                <a:effectLst/>
                <a:latin typeface="-apple-system"/>
              </a:rPr>
              <a:t>.</a:t>
            </a:r>
          </a:p>
          <a:p>
            <a:pPr lvl="1" algn="l">
              <a:buFont typeface="+mj-lt"/>
              <a:buAutoNum type="arabicPeriod"/>
            </a:pPr>
            <a:r>
              <a:rPr lang="en-US" b="1" i="0" dirty="0">
                <a:solidFill>
                  <a:srgbClr val="111111"/>
                </a:solidFill>
                <a:effectLst/>
                <a:latin typeface="-apple-system"/>
              </a:rPr>
              <a:t>Mutual Information</a:t>
            </a:r>
            <a:r>
              <a:rPr lang="en-US" b="0" i="0" dirty="0">
                <a:solidFill>
                  <a:srgbClr val="111111"/>
                </a:solidFill>
                <a:effectLst/>
                <a:latin typeface="-apple-system"/>
              </a:rPr>
              <a:t>: This method can be used for both categorical and numerical data. </a:t>
            </a:r>
            <a:r>
              <a:rPr lang="en-US" b="0" i="0" dirty="0">
                <a:solidFill>
                  <a:srgbClr val="111111"/>
                </a:solidFill>
                <a:effectLst/>
                <a:latin typeface="-apple-system"/>
                <a:hlinkClick r:id="rId3"/>
              </a:rPr>
              <a:t>It measures the dependency between variables and can be used for feature selection</a:t>
            </a:r>
            <a:r>
              <a:rPr lang="en-US" b="0" i="0" baseline="30000" dirty="0">
                <a:solidFill>
                  <a:srgbClr val="111111"/>
                </a:solidFill>
                <a:effectLst/>
                <a:latin typeface="-apple-system"/>
                <a:hlinkClick r:id="rId3"/>
              </a:rPr>
              <a:t>2</a:t>
            </a:r>
            <a:r>
              <a:rPr lang="en-US" b="0" i="0" dirty="0">
                <a:solidFill>
                  <a:srgbClr val="111111"/>
                </a:solidFill>
                <a:effectLst/>
                <a:latin typeface="-apple-system"/>
              </a:rPr>
              <a:t>.</a:t>
            </a:r>
          </a:p>
          <a:p>
            <a:pPr lvl="1" algn="l">
              <a:buFont typeface="+mj-lt"/>
              <a:buAutoNum type="arabicPeriod"/>
            </a:pPr>
            <a:endParaRPr lang="en-US" b="0" i="0" dirty="0">
              <a:solidFill>
                <a:srgbClr val="111111"/>
              </a:solidFill>
              <a:effectLst/>
              <a:latin typeface="-apple-system"/>
            </a:endParaRPr>
          </a:p>
          <a:p>
            <a:pPr algn="l">
              <a:buFont typeface="+mj-lt"/>
              <a:buNone/>
            </a:pPr>
            <a:r>
              <a:rPr lang="en-US" b="0" i="0" dirty="0">
                <a:solidFill>
                  <a:srgbClr val="111111"/>
                </a:solidFill>
                <a:effectLst/>
                <a:latin typeface="-apple-system"/>
              </a:rPr>
              <a:t>2. Feature selection techniques that cannot handle categorical data directly:</a:t>
            </a:r>
          </a:p>
          <a:p>
            <a:pPr lvl="1" algn="l">
              <a:buFont typeface="+mj-lt"/>
              <a:buAutoNum type="arabicPeriod"/>
            </a:pPr>
            <a:r>
              <a:rPr lang="en-US" b="0" i="0" dirty="0">
                <a:solidFill>
                  <a:srgbClr val="111111"/>
                </a:solidFill>
                <a:effectLst/>
                <a:latin typeface="-apple-system"/>
              </a:rPr>
              <a:t>Pearson’s Correlation</a:t>
            </a:r>
          </a:p>
          <a:p>
            <a:pPr lvl="1" algn="l">
              <a:buFont typeface="+mj-lt"/>
              <a:buAutoNum type="arabicPeriod"/>
            </a:pPr>
            <a:r>
              <a:rPr lang="en-US" b="0" i="0" dirty="0">
                <a:solidFill>
                  <a:srgbClr val="111111"/>
                </a:solidFill>
                <a:effectLst/>
                <a:latin typeface="-apple-system"/>
              </a:rPr>
              <a:t>ANOVA (Analysis of Variance)</a:t>
            </a:r>
          </a:p>
          <a:p>
            <a:pPr lvl="1" algn="l">
              <a:buFont typeface="+mj-lt"/>
              <a:buAutoNum type="arabicPeriod"/>
            </a:pPr>
            <a:r>
              <a:rPr lang="en-US" b="0" i="0" dirty="0">
                <a:solidFill>
                  <a:srgbClr val="111111"/>
                </a:solidFill>
                <a:effectLst/>
                <a:latin typeface="-apple-system"/>
              </a:rPr>
              <a:t>Recursive Feature Elimination (RFE)</a:t>
            </a:r>
          </a:p>
          <a:p>
            <a:pPr lvl="1" algn="l">
              <a:buFont typeface="+mj-lt"/>
              <a:buAutoNum type="arabicPeriod"/>
            </a:pPr>
            <a:r>
              <a:rPr lang="en-US" b="0" i="0" dirty="0">
                <a:solidFill>
                  <a:srgbClr val="111111"/>
                </a:solidFill>
                <a:effectLst/>
                <a:latin typeface="-apple-system"/>
              </a:rPr>
              <a:t>Lasso Regression (L1 Regularization)</a:t>
            </a:r>
          </a:p>
          <a:p>
            <a:pPr lvl="1" algn="l">
              <a:buFont typeface="+mj-lt"/>
              <a:buAutoNum type="arabicPeriod"/>
            </a:pPr>
            <a:r>
              <a:rPr lang="en-US" b="0" i="0" dirty="0">
                <a:solidFill>
                  <a:srgbClr val="111111"/>
                </a:solidFill>
                <a:effectLst/>
                <a:latin typeface="-apple-system"/>
              </a:rPr>
              <a:t>Ridge Regression (L2 Regularization)</a:t>
            </a:r>
          </a:p>
          <a:p>
            <a:pPr lvl="1" algn="l">
              <a:buFont typeface="+mj-lt"/>
              <a:buAutoNum type="arabicPeriod"/>
            </a:pPr>
            <a:r>
              <a:rPr lang="en-US" b="0" i="0" dirty="0">
                <a:solidFill>
                  <a:srgbClr val="111111"/>
                </a:solidFill>
                <a:effectLst/>
                <a:latin typeface="-apple-system"/>
              </a:rPr>
              <a:t>Principal Component Analysis (PCA)</a:t>
            </a:r>
          </a:p>
          <a:p>
            <a:pPr lvl="1" algn="l">
              <a:buFont typeface="+mj-lt"/>
              <a:buAutoNum type="arabicPeriod"/>
            </a:pPr>
            <a:r>
              <a:rPr lang="en-US" b="0" i="0" dirty="0">
                <a:solidFill>
                  <a:srgbClr val="111111"/>
                </a:solidFill>
                <a:effectLst/>
                <a:latin typeface="-apple-system"/>
              </a:rPr>
              <a:t>Linear Discriminant Analysis (LDA)</a:t>
            </a:r>
          </a:p>
          <a:p>
            <a:pPr algn="l">
              <a:buFont typeface="+mj-lt"/>
              <a:buAutoNum type="arabicPeriod"/>
            </a:pPr>
            <a:endParaRPr lang="en-US" b="0" i="0" dirty="0">
              <a:solidFill>
                <a:srgbClr val="111111"/>
              </a:solidFill>
              <a:effectLst/>
              <a:latin typeface="-apple-system"/>
            </a:endParaRPr>
          </a:p>
          <a:p>
            <a:pPr algn="l">
              <a:buFont typeface="+mj-lt"/>
              <a:buNone/>
            </a:pPr>
            <a:r>
              <a:rPr lang="en-US" b="0" i="0" dirty="0">
                <a:solidFill>
                  <a:srgbClr val="111111"/>
                </a:solidFill>
                <a:effectLst/>
                <a:latin typeface="-apple-system"/>
              </a:rPr>
              <a:t>3.</a:t>
            </a:r>
            <a:r>
              <a:rPr lang="en-US" b="1" i="0" dirty="0">
                <a:solidFill>
                  <a:srgbClr val="111111"/>
                </a:solidFill>
                <a:effectLst/>
                <a:latin typeface="-apple-system"/>
              </a:rPr>
              <a:t>Imbalanced Data</a:t>
            </a:r>
            <a:r>
              <a:rPr lang="en-US" b="0" i="0" dirty="0">
                <a:solidFill>
                  <a:srgbClr val="111111"/>
                </a:solidFill>
                <a:effectLst/>
                <a:latin typeface="-apple-system"/>
              </a:rPr>
              <a:t> </a:t>
            </a:r>
          </a:p>
          <a:p>
            <a:pPr algn="l">
              <a:buFont typeface="+mj-lt"/>
              <a:buNone/>
            </a:pPr>
            <a:endParaRPr lang="en-US" b="0" i="0" dirty="0">
              <a:solidFill>
                <a:srgbClr val="111111"/>
              </a:solidFill>
              <a:effectLst/>
              <a:latin typeface="-apple-system"/>
            </a:endParaRPr>
          </a:p>
          <a:p>
            <a:pPr lvl="1" algn="l">
              <a:buFont typeface="+mj-lt"/>
              <a:buNone/>
            </a:pPr>
            <a:r>
              <a:rPr lang="en-US" b="0" i="0" dirty="0">
                <a:solidFill>
                  <a:srgbClr val="111111"/>
                </a:solidFill>
                <a:effectLst/>
                <a:latin typeface="-apple-system"/>
              </a:rPr>
              <a:t>refers to a situation in machine learning where the number of observations in different classes is not equal. This is common in classification problems where one class (the majority class) has significantly more samples than the other class (the minority class). For example, in a fraud detection dataset, fraudulent transactions are much rarer than legitimate ones.</a:t>
            </a:r>
          </a:p>
          <a:p>
            <a:pPr lvl="1" algn="l">
              <a:buFont typeface="+mj-lt"/>
              <a:buNone/>
            </a:pPr>
            <a:endParaRPr lang="en-US" b="0" i="0" dirty="0">
              <a:solidFill>
                <a:srgbClr val="111111"/>
              </a:solidFill>
              <a:effectLst/>
              <a:latin typeface="-apple-system"/>
            </a:endParaRPr>
          </a:p>
          <a:p>
            <a:pPr algn="l"/>
            <a:r>
              <a:rPr lang="en-US" b="0" i="0" dirty="0">
                <a:solidFill>
                  <a:srgbClr val="111111"/>
                </a:solidFill>
                <a:effectLst/>
                <a:latin typeface="-apple-system"/>
              </a:rPr>
              <a:t>	here are several techniques to handle imbalanced data:</a:t>
            </a:r>
          </a:p>
          <a:p>
            <a:pPr lvl="3" algn="l">
              <a:buFont typeface="Arial" panose="020B0604020202020204" pitchFamily="34" charset="0"/>
              <a:buChar char="•"/>
            </a:pPr>
            <a:r>
              <a:rPr lang="en-US" b="1" i="0" dirty="0">
                <a:solidFill>
                  <a:srgbClr val="111111"/>
                </a:solidFill>
                <a:effectLst/>
                <a:latin typeface="-apple-system"/>
              </a:rPr>
              <a:t>Resampling Methods</a:t>
            </a:r>
            <a:r>
              <a:rPr lang="en-US" b="0" i="0" dirty="0">
                <a:solidFill>
                  <a:srgbClr val="111111"/>
                </a:solidFill>
                <a:effectLst/>
                <a:latin typeface="-apple-system"/>
              </a:rPr>
              <a:t>: Such as oversampling the minority class or </a:t>
            </a:r>
            <a:r>
              <a:rPr lang="en-US" b="0" i="0" dirty="0" err="1">
                <a:solidFill>
                  <a:srgbClr val="111111"/>
                </a:solidFill>
                <a:effectLst/>
                <a:latin typeface="-apple-system"/>
              </a:rPr>
              <a:t>undersampling</a:t>
            </a:r>
            <a:r>
              <a:rPr lang="en-US" b="0" i="0" dirty="0">
                <a:solidFill>
                  <a:srgbClr val="111111"/>
                </a:solidFill>
                <a:effectLst/>
                <a:latin typeface="-apple-system"/>
              </a:rPr>
              <a:t> the majority class.</a:t>
            </a:r>
          </a:p>
          <a:p>
            <a:pPr lvl="3" algn="l">
              <a:buFont typeface="Arial" panose="020B0604020202020204" pitchFamily="34" charset="0"/>
              <a:buChar char="•"/>
            </a:pPr>
            <a:r>
              <a:rPr lang="en-US" b="1" i="0" dirty="0">
                <a:solidFill>
                  <a:srgbClr val="111111"/>
                </a:solidFill>
                <a:effectLst/>
                <a:latin typeface="-apple-system"/>
              </a:rPr>
              <a:t>Algorithmic Approaches</a:t>
            </a:r>
            <a:r>
              <a:rPr lang="en-US" b="0" i="0" dirty="0">
                <a:solidFill>
                  <a:srgbClr val="111111"/>
                </a:solidFill>
                <a:effectLst/>
                <a:latin typeface="-apple-system"/>
              </a:rPr>
              <a:t>: Using algorithms that are robust to imbalanced data, like tree-based methods.</a:t>
            </a:r>
          </a:p>
          <a:p>
            <a:pPr lvl="3" algn="l">
              <a:buFont typeface="Arial" panose="020B0604020202020204" pitchFamily="34" charset="0"/>
              <a:buChar char="•"/>
            </a:pPr>
            <a:r>
              <a:rPr lang="en-US" b="1" i="0" dirty="0">
                <a:solidFill>
                  <a:srgbClr val="111111"/>
                </a:solidFill>
                <a:effectLst/>
                <a:latin typeface="-apple-system"/>
              </a:rPr>
              <a:t>Synthetic Data Generation</a:t>
            </a:r>
            <a:r>
              <a:rPr lang="en-US" b="0" i="0" dirty="0">
                <a:solidFill>
                  <a:srgbClr val="111111"/>
                </a:solidFill>
                <a:effectLst/>
                <a:latin typeface="-apple-system"/>
              </a:rPr>
              <a:t>: Techniques like SMOTE (Synthetic Minority Over-sampling Technique) to generate synthetic samples for the minority class.</a:t>
            </a:r>
          </a:p>
          <a:p>
            <a:pPr lvl="3" algn="l">
              <a:buFont typeface="+mj-lt"/>
              <a:buNone/>
            </a:pPr>
            <a:endParaRPr lang="en-US" b="0" i="0" dirty="0">
              <a:solidFill>
                <a:srgbClr val="111111"/>
              </a:solidFill>
              <a:effectLst/>
              <a:latin typeface="-apple-system"/>
            </a:endParaRPr>
          </a:p>
          <a:p>
            <a:pPr lvl="3" algn="l">
              <a:buFont typeface="+mj-lt"/>
              <a:buAutoNum type="arabicPeriod"/>
            </a:pPr>
            <a:endParaRPr lang="en-US" b="0" i="0" dirty="0">
              <a:solidFill>
                <a:srgbClr val="111111"/>
              </a:solidFill>
              <a:effectLst/>
              <a:latin typeface="-apple-system"/>
            </a:endParaRPr>
          </a:p>
          <a:p>
            <a:endParaRPr lang="en-US" dirty="0"/>
          </a:p>
        </p:txBody>
      </p:sp>
      <p:sp>
        <p:nvSpPr>
          <p:cNvPr id="4" name="מציין מיקום של מספר שקופית 3"/>
          <p:cNvSpPr>
            <a:spLocks noGrp="1"/>
          </p:cNvSpPr>
          <p:nvPr>
            <p:ph type="sldNum" sz="quarter" idx="5"/>
          </p:nvPr>
        </p:nvSpPr>
        <p:spPr/>
        <p:txBody>
          <a:bodyPr/>
          <a:lstStyle/>
          <a:p>
            <a:fld id="{BA1D7B6F-E65C-42E7-86A5-0A01C6C95227}" type="slidenum">
              <a:rPr lang="en-US" noProof="0" smtClean="0"/>
              <a:t>8</a:t>
            </a:fld>
            <a:endParaRPr lang="en-US" noProof="0" dirty="0"/>
          </a:p>
        </p:txBody>
      </p:sp>
    </p:spTree>
    <p:extLst>
      <p:ext uri="{BB962C8B-B14F-4D97-AF65-F5344CB8AC3E}">
        <p14:creationId xmlns:p14="http://schemas.microsoft.com/office/powerpoint/2010/main" val="3663236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BA1D7B6F-E65C-42E7-86A5-0A01C6C95227}" type="slidenum">
              <a:rPr lang="en-US" noProof="0" smtClean="0"/>
              <a:t>14</a:t>
            </a:fld>
            <a:endParaRPr lang="en-US" noProof="0" dirty="0"/>
          </a:p>
        </p:txBody>
      </p:sp>
    </p:spTree>
    <p:extLst>
      <p:ext uri="{BB962C8B-B14F-4D97-AF65-F5344CB8AC3E}">
        <p14:creationId xmlns:p14="http://schemas.microsoft.com/office/powerpoint/2010/main" val="3663129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Due to </a:t>
            </a:r>
            <a:r>
              <a:rPr lang="en-US" dirty="0">
                <a:solidFill>
                  <a:srgbClr val="000000"/>
                </a:solidFill>
                <a:latin typeface="Arial" panose="020B0604020202020204" pitchFamily="34" charset="0"/>
              </a:rPr>
              <a:t>rejection of calc. popularity part of </a:t>
            </a:r>
            <a:r>
              <a:rPr lang="en-US" dirty="0">
                <a:solidFill>
                  <a:srgbClr val="FF0000"/>
                </a:solidFill>
                <a:highlight>
                  <a:srgbClr val="FFFF00"/>
                </a:highlight>
              </a:rPr>
              <a:t>feature Eng. -  A</a:t>
            </a:r>
            <a:r>
              <a:rPr lang="en-US" dirty="0">
                <a:solidFill>
                  <a:srgbClr val="000000"/>
                </a:solidFill>
                <a:latin typeface="Arial" panose="020B0604020202020204" pitchFamily="34" charset="0"/>
              </a:rPr>
              <a:t> new </a:t>
            </a:r>
            <a:r>
              <a:rPr lang="en-US" sz="1200" b="0" i="0" u="none" strike="noStrike" dirty="0">
                <a:solidFill>
                  <a:srgbClr val="000000"/>
                </a:solidFill>
                <a:effectLst/>
                <a:latin typeface="Arial" panose="020B0604020202020204" pitchFamily="34" charset="0"/>
              </a:rPr>
              <a:t>Finding: time series can influence the model from text that is not describes well.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It can’t describe the complexity of time only static features or marketing.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Therefore, Convert </a:t>
            </a:r>
            <a:r>
              <a:rPr lang="en-US" sz="1200" dirty="0">
                <a:solidFill>
                  <a:srgbClr val="000000"/>
                </a:solidFill>
                <a:latin typeface="Arial" panose="020B0604020202020204" pitchFamily="34" charset="0"/>
              </a:rPr>
              <a:t>time columns to categorial. Time series was yet not learned.</a:t>
            </a:r>
            <a:endParaRPr lang="en-US" sz="1200" b="0" i="0" u="none" strike="noStrike" dirty="0">
              <a:solidFill>
                <a:srgbClr val="000000"/>
              </a:solidFill>
              <a:effectLst/>
              <a:latin typeface="Arial" panose="020B0604020202020204" pitchFamily="34" charset="0"/>
            </a:endParaRPr>
          </a:p>
          <a:p>
            <a:endParaRPr lang="en-US" dirty="0"/>
          </a:p>
        </p:txBody>
      </p:sp>
      <p:sp>
        <p:nvSpPr>
          <p:cNvPr id="4" name="מציין מיקום של מספר שקופית 3"/>
          <p:cNvSpPr>
            <a:spLocks noGrp="1"/>
          </p:cNvSpPr>
          <p:nvPr>
            <p:ph type="sldNum" sz="quarter" idx="5"/>
          </p:nvPr>
        </p:nvSpPr>
        <p:spPr/>
        <p:txBody>
          <a:bodyPr/>
          <a:lstStyle/>
          <a:p>
            <a:fld id="{BA1D7B6F-E65C-42E7-86A5-0A01C6C95227}" type="slidenum">
              <a:rPr lang="en-US" noProof="0" smtClean="0"/>
              <a:t>17</a:t>
            </a:fld>
            <a:endParaRPr lang="en-US" noProof="0" dirty="0"/>
          </a:p>
        </p:txBody>
      </p:sp>
    </p:spTree>
    <p:extLst>
      <p:ext uri="{BB962C8B-B14F-4D97-AF65-F5344CB8AC3E}">
        <p14:creationId xmlns:p14="http://schemas.microsoft.com/office/powerpoint/2010/main" val="974771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Due to </a:t>
            </a:r>
            <a:r>
              <a:rPr lang="en-US" dirty="0">
                <a:solidFill>
                  <a:srgbClr val="000000"/>
                </a:solidFill>
                <a:latin typeface="Arial" panose="020B0604020202020204" pitchFamily="34" charset="0"/>
              </a:rPr>
              <a:t>rejection of calc. popularity part of </a:t>
            </a:r>
            <a:r>
              <a:rPr lang="en-US" dirty="0">
                <a:solidFill>
                  <a:srgbClr val="FF0000"/>
                </a:solidFill>
                <a:highlight>
                  <a:srgbClr val="FFFF00"/>
                </a:highlight>
              </a:rPr>
              <a:t>feature Eng. -  A</a:t>
            </a:r>
            <a:r>
              <a:rPr lang="en-US" dirty="0">
                <a:solidFill>
                  <a:srgbClr val="000000"/>
                </a:solidFill>
                <a:latin typeface="Arial" panose="020B0604020202020204" pitchFamily="34" charset="0"/>
              </a:rPr>
              <a:t> new </a:t>
            </a:r>
            <a:r>
              <a:rPr lang="en-US" sz="1200" b="0" i="0" u="none" strike="noStrike" dirty="0">
                <a:solidFill>
                  <a:srgbClr val="000000"/>
                </a:solidFill>
                <a:effectLst/>
                <a:latin typeface="Arial" panose="020B0604020202020204" pitchFamily="34" charset="0"/>
              </a:rPr>
              <a:t>Finding: time series can influence the model from text that is not describes well.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It can’t describe the complexity of time only static features or marketing.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Therefore, Convert </a:t>
            </a:r>
            <a:r>
              <a:rPr lang="en-US" sz="1200" dirty="0">
                <a:solidFill>
                  <a:srgbClr val="000000"/>
                </a:solidFill>
                <a:latin typeface="Arial" panose="020B0604020202020204" pitchFamily="34" charset="0"/>
              </a:rPr>
              <a:t>time columns to categorial. Time series was yet not learned.</a:t>
            </a:r>
            <a:endParaRPr lang="en-US" sz="1200" b="0" i="0" u="none" strike="noStrike" dirty="0">
              <a:solidFill>
                <a:srgbClr val="000000"/>
              </a:solidFill>
              <a:effectLst/>
              <a:latin typeface="Arial" panose="020B0604020202020204" pitchFamily="34" charset="0"/>
            </a:endParaRPr>
          </a:p>
          <a:p>
            <a:endParaRPr lang="en-US" dirty="0"/>
          </a:p>
        </p:txBody>
      </p:sp>
      <p:sp>
        <p:nvSpPr>
          <p:cNvPr id="4" name="מציין מיקום של מספר שקופית 3"/>
          <p:cNvSpPr>
            <a:spLocks noGrp="1"/>
          </p:cNvSpPr>
          <p:nvPr>
            <p:ph type="sldNum" sz="quarter" idx="5"/>
          </p:nvPr>
        </p:nvSpPr>
        <p:spPr/>
        <p:txBody>
          <a:bodyPr/>
          <a:lstStyle/>
          <a:p>
            <a:fld id="{BA1D7B6F-E65C-42E7-86A5-0A01C6C95227}" type="slidenum">
              <a:rPr lang="en-US" noProof="0" smtClean="0"/>
              <a:t>18</a:t>
            </a:fld>
            <a:endParaRPr lang="en-US" noProof="0" dirty="0"/>
          </a:p>
        </p:txBody>
      </p:sp>
    </p:spTree>
    <p:extLst>
      <p:ext uri="{BB962C8B-B14F-4D97-AF65-F5344CB8AC3E}">
        <p14:creationId xmlns:p14="http://schemas.microsoft.com/office/powerpoint/2010/main" val="357571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Due to </a:t>
            </a:r>
            <a:r>
              <a:rPr lang="en-US" dirty="0">
                <a:solidFill>
                  <a:srgbClr val="000000"/>
                </a:solidFill>
                <a:latin typeface="Arial" panose="020B0604020202020204" pitchFamily="34" charset="0"/>
              </a:rPr>
              <a:t>rejection of calc. popularity part of </a:t>
            </a:r>
            <a:r>
              <a:rPr lang="en-US" dirty="0">
                <a:solidFill>
                  <a:srgbClr val="FF0000"/>
                </a:solidFill>
                <a:highlight>
                  <a:srgbClr val="FFFF00"/>
                </a:highlight>
              </a:rPr>
              <a:t>feature Eng. -  A</a:t>
            </a:r>
            <a:r>
              <a:rPr lang="en-US" dirty="0">
                <a:solidFill>
                  <a:srgbClr val="000000"/>
                </a:solidFill>
                <a:latin typeface="Arial" panose="020B0604020202020204" pitchFamily="34" charset="0"/>
              </a:rPr>
              <a:t> new </a:t>
            </a:r>
            <a:r>
              <a:rPr lang="en-US" sz="1200" b="0" i="0" u="none" strike="noStrike" dirty="0">
                <a:solidFill>
                  <a:srgbClr val="000000"/>
                </a:solidFill>
                <a:effectLst/>
                <a:latin typeface="Arial" panose="020B0604020202020204" pitchFamily="34" charset="0"/>
              </a:rPr>
              <a:t>Finding: time series can influence the model from text that is not describes well.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It can’t describe the complexity of time only static features or marketing.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Therefore, Convert </a:t>
            </a:r>
            <a:r>
              <a:rPr lang="en-US" sz="1200" dirty="0">
                <a:solidFill>
                  <a:srgbClr val="000000"/>
                </a:solidFill>
                <a:latin typeface="Arial" panose="020B0604020202020204" pitchFamily="34" charset="0"/>
              </a:rPr>
              <a:t>time columns to categorial. Time series was yet not learned.</a:t>
            </a:r>
            <a:endParaRPr lang="en-US" sz="1200" b="0" i="0" u="none" strike="noStrike" dirty="0">
              <a:solidFill>
                <a:srgbClr val="000000"/>
              </a:solidFill>
              <a:effectLst/>
              <a:latin typeface="Arial" panose="020B0604020202020204" pitchFamily="34" charset="0"/>
            </a:endParaRPr>
          </a:p>
          <a:p>
            <a:endParaRPr lang="en-US" dirty="0"/>
          </a:p>
        </p:txBody>
      </p:sp>
      <p:sp>
        <p:nvSpPr>
          <p:cNvPr id="4" name="מציין מיקום של מספר שקופית 3"/>
          <p:cNvSpPr>
            <a:spLocks noGrp="1"/>
          </p:cNvSpPr>
          <p:nvPr>
            <p:ph type="sldNum" sz="quarter" idx="5"/>
          </p:nvPr>
        </p:nvSpPr>
        <p:spPr/>
        <p:txBody>
          <a:bodyPr/>
          <a:lstStyle/>
          <a:p>
            <a:fld id="{BA1D7B6F-E65C-42E7-86A5-0A01C6C95227}" type="slidenum">
              <a:rPr lang="en-US" noProof="0" smtClean="0"/>
              <a:t>19</a:t>
            </a:fld>
            <a:endParaRPr lang="en-US" noProof="0" dirty="0"/>
          </a:p>
        </p:txBody>
      </p:sp>
    </p:spTree>
    <p:extLst>
      <p:ext uri="{BB962C8B-B14F-4D97-AF65-F5344CB8AC3E}">
        <p14:creationId xmlns:p14="http://schemas.microsoft.com/office/powerpoint/2010/main" val="4134317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a:p>
            <a:pPr algn="l">
              <a:buFont typeface="Arial" panose="020B0604020202020204" pitchFamily="34" charset="0"/>
              <a:buChar char="•"/>
            </a:pPr>
            <a:r>
              <a:rPr lang="en-US" b="1" i="0" dirty="0">
                <a:solidFill>
                  <a:srgbClr val="111111"/>
                </a:solidFill>
                <a:effectLst/>
                <a:latin typeface="-apple-system"/>
              </a:rPr>
              <a:t>Pearson Correlation</a:t>
            </a:r>
            <a:r>
              <a:rPr lang="en-US" b="0" i="0" dirty="0">
                <a:solidFill>
                  <a:srgbClr val="111111"/>
                </a:solidFill>
                <a:effectLst/>
                <a:latin typeface="-apple-system"/>
              </a:rPr>
              <a:t>: Measures the linear relationship between two continuous (numeric) variables. It assumes that the data is normally distributed and is sensitive to outliers</a:t>
            </a:r>
            <a:r>
              <a:rPr lang="en-US" b="0" i="0" baseline="30000" dirty="0">
                <a:solidFill>
                  <a:srgbClr val="111111"/>
                </a:solidFill>
                <a:effectLst/>
                <a:latin typeface="-apple-system"/>
              </a:rPr>
              <a:t>. </a:t>
            </a:r>
            <a:endParaRPr lang="en-US" b="0" i="0" dirty="0">
              <a:solidFill>
                <a:srgbClr val="111111"/>
              </a:solidFill>
              <a:effectLst/>
              <a:latin typeface="-apple-system"/>
            </a:endParaRPr>
          </a:p>
          <a:p>
            <a:pPr algn="l">
              <a:buFont typeface="Arial" panose="020B0604020202020204" pitchFamily="34" charset="0"/>
              <a:buChar char="•"/>
            </a:pPr>
            <a:r>
              <a:rPr lang="en-US" b="1" i="0" dirty="0">
                <a:solidFill>
                  <a:srgbClr val="111111"/>
                </a:solidFill>
                <a:effectLst/>
                <a:latin typeface="-apple-system"/>
              </a:rPr>
              <a:t>Spearman Correlation</a:t>
            </a:r>
            <a:r>
              <a:rPr lang="en-US" b="0" i="0" dirty="0">
                <a:solidFill>
                  <a:srgbClr val="111111"/>
                </a:solidFill>
                <a:effectLst/>
                <a:latin typeface="-apple-system"/>
              </a:rPr>
              <a:t>: Measures the strength and direction of the monotonic relationship between two variables. It can be used with ordinal (categorical) data or continuous data that does not necessarily follow a normal distribution. It is less sensitive to outliers</a:t>
            </a:r>
            <a:r>
              <a:rPr lang="en-US" b="0" i="0" baseline="30000" dirty="0">
                <a:solidFill>
                  <a:srgbClr val="111111"/>
                </a:solidFill>
                <a:effectLst/>
                <a:latin typeface="-apple-system"/>
              </a:rPr>
              <a:t>. </a:t>
            </a:r>
          </a:p>
          <a:p>
            <a:pPr algn="l">
              <a:buFont typeface="Arial" panose="020B0604020202020204" pitchFamily="34" charset="0"/>
              <a:buChar char="•"/>
            </a:pPr>
            <a:endParaRPr lang="en-US" b="0" i="0" baseline="30000" dirty="0">
              <a:solidFill>
                <a:srgbClr val="111111"/>
              </a:solidFill>
              <a:effectLst/>
              <a:latin typeface="-apple-system"/>
            </a:endParaRPr>
          </a:p>
          <a:p>
            <a:pPr algn="l"/>
            <a:r>
              <a:rPr lang="en-US" b="0" i="0" dirty="0">
                <a:solidFill>
                  <a:srgbClr val="111111"/>
                </a:solidFill>
                <a:effectLst/>
                <a:latin typeface="-apple-system"/>
              </a:rPr>
              <a:t> use non-parametric methods. Here are two common approaches:</a:t>
            </a:r>
          </a:p>
          <a:p>
            <a:pPr algn="l">
              <a:buFont typeface="+mj-lt"/>
              <a:buAutoNum type="arabicPeriod"/>
            </a:pPr>
            <a:r>
              <a:rPr lang="en-US" b="1" i="0" dirty="0">
                <a:solidFill>
                  <a:srgbClr val="111111"/>
                </a:solidFill>
                <a:effectLst/>
                <a:latin typeface="-apple-system"/>
              </a:rPr>
              <a:t>Spearman’s Rank Correlation</a:t>
            </a:r>
            <a:r>
              <a:rPr lang="en-US" b="0" i="0" dirty="0">
                <a:solidFill>
                  <a:srgbClr val="111111"/>
                </a:solidFill>
                <a:effectLst/>
                <a:latin typeface="-apple-system"/>
              </a:rPr>
              <a:t>: Measures the strength and direction of the monotonic relationship between two variables. It works well with ordinal data or continuous data that doesn’t follow a normal distribution and is less sensitive to outliers.</a:t>
            </a:r>
          </a:p>
          <a:p>
            <a:pPr algn="l">
              <a:buFont typeface="+mj-lt"/>
              <a:buAutoNum type="arabicPeriod"/>
            </a:pPr>
            <a:r>
              <a:rPr lang="en-US" b="1" i="0" dirty="0">
                <a:solidFill>
                  <a:srgbClr val="111111"/>
                </a:solidFill>
                <a:effectLst/>
                <a:latin typeface="-apple-system"/>
              </a:rPr>
              <a:t>Kendall’s Tau</a:t>
            </a:r>
            <a:r>
              <a:rPr lang="en-US" b="0" i="0" dirty="0">
                <a:solidFill>
                  <a:srgbClr val="111111"/>
                </a:solidFill>
                <a:effectLst/>
                <a:latin typeface="-apple-system"/>
              </a:rPr>
              <a:t>: Another non-parametric method that measures the strength and direction of association between two variables. It is particularly useful for small sample sizes and is robust to outliers.</a:t>
            </a:r>
          </a:p>
          <a:p>
            <a:pPr algn="l">
              <a:buFont typeface="Arial" panose="020B0604020202020204" pitchFamily="34" charset="0"/>
              <a:buChar char="•"/>
            </a:pPr>
            <a:endParaRPr lang="en-US" b="0" i="0" dirty="0">
              <a:solidFill>
                <a:srgbClr val="111111"/>
              </a:solidFill>
              <a:effectLst/>
              <a:latin typeface="-apple-system"/>
            </a:endParaRPr>
          </a:p>
          <a:p>
            <a:pPr algn="l">
              <a:buFont typeface="Arial" panose="020B0604020202020204" pitchFamily="34" charset="0"/>
              <a:buChar char="•"/>
            </a:pPr>
            <a:r>
              <a:rPr lang="en-US" b="0" i="0" dirty="0">
                <a:solidFill>
                  <a:srgbClr val="111111"/>
                </a:solidFill>
                <a:effectLst/>
                <a:latin typeface="-apple-system"/>
              </a:rPr>
              <a:t>Outlier are done only for continues numeric – normal – z score , none normal IQR 1.5 range.</a:t>
            </a:r>
          </a:p>
          <a:p>
            <a:pPr algn="l">
              <a:buFont typeface="Arial" panose="020B0604020202020204" pitchFamily="34" charset="0"/>
              <a:buChar char="•"/>
            </a:pPr>
            <a:endParaRPr lang="en-US" b="0" i="0" dirty="0">
              <a:solidFill>
                <a:srgbClr val="111111"/>
              </a:solidFill>
              <a:effectLst/>
              <a:latin typeface="-apple-system"/>
            </a:endParaRPr>
          </a:p>
          <a:p>
            <a:endParaRPr lang="en-US" dirty="0"/>
          </a:p>
        </p:txBody>
      </p:sp>
      <p:sp>
        <p:nvSpPr>
          <p:cNvPr id="4" name="מציין מיקום של מספר שקופית 3"/>
          <p:cNvSpPr>
            <a:spLocks noGrp="1"/>
          </p:cNvSpPr>
          <p:nvPr>
            <p:ph type="sldNum" sz="quarter" idx="5"/>
          </p:nvPr>
        </p:nvSpPr>
        <p:spPr/>
        <p:txBody>
          <a:bodyPr/>
          <a:lstStyle/>
          <a:p>
            <a:fld id="{BA1D7B6F-E65C-42E7-86A5-0A01C6C95227}" type="slidenum">
              <a:rPr lang="en-US" noProof="0" smtClean="0"/>
              <a:t>21</a:t>
            </a:fld>
            <a:endParaRPr lang="en-US" noProof="0" dirty="0"/>
          </a:p>
        </p:txBody>
      </p:sp>
    </p:spTree>
    <p:extLst>
      <p:ext uri="{BB962C8B-B14F-4D97-AF65-F5344CB8AC3E}">
        <p14:creationId xmlns:p14="http://schemas.microsoft.com/office/powerpoint/2010/main" val="1294322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8.png"/><Relationship Id="rId5" Type="http://schemas.microsoft.com/office/2007/relationships/hdphoto" Target="../media/hdphoto3.wdp"/><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487DE8-DB1D-7476-8C44-B0F448760DE0}"/>
              </a:ext>
            </a:extLst>
          </p:cNvPr>
          <p:cNvSpPr/>
          <p:nvPr userDrawn="1"/>
        </p:nvSpPr>
        <p:spPr>
          <a:xfrm>
            <a:off x="803566" y="329415"/>
            <a:ext cx="9459997" cy="61868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olorful liquid with a purple line&#10;&#10;Description automatically generated">
            <a:extLst>
              <a:ext uri="{FF2B5EF4-FFF2-40B4-BE49-F238E27FC236}">
                <a16:creationId xmlns:a16="http://schemas.microsoft.com/office/drawing/2014/main" id="{1F307DB2-2647-9E7A-A3A3-DBE7504930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680" r="331" b="10324"/>
          <a:stretch/>
        </p:blipFill>
        <p:spPr>
          <a:xfrm>
            <a:off x="84057" y="-9099"/>
            <a:ext cx="11536223" cy="6867100"/>
          </a:xfrm>
          <a:prstGeom prst="rect">
            <a:avLst/>
          </a:prstGeom>
        </p:spPr>
      </p:pic>
      <p:pic>
        <p:nvPicPr>
          <p:cNvPr id="11" name="Graphic 10">
            <a:extLst>
              <a:ext uri="{FF2B5EF4-FFF2-40B4-BE49-F238E27FC236}">
                <a16:creationId xmlns:a16="http://schemas.microsoft.com/office/drawing/2014/main" id="{99285B55-78E1-B83E-F9B2-6616677DB95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842007" y="1223587"/>
            <a:ext cx="849017" cy="978035"/>
          </a:xfrm>
          <a:prstGeom prst="rect">
            <a:avLst/>
          </a:prstGeom>
        </p:spPr>
      </p:pic>
      <p:pic>
        <p:nvPicPr>
          <p:cNvPr id="12" name="Graphic 11">
            <a:extLst>
              <a:ext uri="{FF2B5EF4-FFF2-40B4-BE49-F238E27FC236}">
                <a16:creationId xmlns:a16="http://schemas.microsoft.com/office/drawing/2014/main" id="{D3B77729-8929-07DD-3A0E-3345E9C7EC5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21023" y="4463033"/>
            <a:ext cx="849017" cy="978035"/>
          </a:xfrm>
          <a:prstGeom prst="rect">
            <a:avLst/>
          </a:prstGeom>
        </p:spPr>
      </p:pic>
      <p:sp>
        <p:nvSpPr>
          <p:cNvPr id="13" name="Title 1">
            <a:extLst>
              <a:ext uri="{FF2B5EF4-FFF2-40B4-BE49-F238E27FC236}">
                <a16:creationId xmlns:a16="http://schemas.microsoft.com/office/drawing/2014/main" id="{A3485D99-86C3-3AD2-8EEC-686C73F65A75}"/>
              </a:ext>
            </a:extLst>
          </p:cNvPr>
          <p:cNvSpPr>
            <a:spLocks noGrp="1"/>
          </p:cNvSpPr>
          <p:nvPr>
            <p:ph type="title"/>
          </p:nvPr>
        </p:nvSpPr>
        <p:spPr>
          <a:xfrm>
            <a:off x="2322576" y="1307592"/>
            <a:ext cx="6830568" cy="4498848"/>
          </a:xfrm>
        </p:spPr>
        <p:txBody>
          <a:bodyPr>
            <a:normAutofit/>
          </a:bodyPr>
          <a:lstStyle>
            <a:lvl1pPr algn="ctr">
              <a:lnSpc>
                <a:spcPct val="113000"/>
              </a:lnSpc>
              <a:defRPr sz="5400" baseline="0"/>
            </a:lvl1pPr>
          </a:lstStyle>
          <a:p>
            <a:r>
              <a:rPr lang="en-US" dirty="0"/>
              <a:t>Click to edit Master title style</a:t>
            </a:r>
          </a:p>
        </p:txBody>
      </p:sp>
      <p:sp>
        <p:nvSpPr>
          <p:cNvPr id="14" name="Date Placeholder 13">
            <a:extLst>
              <a:ext uri="{FF2B5EF4-FFF2-40B4-BE49-F238E27FC236}">
                <a16:creationId xmlns:a16="http://schemas.microsoft.com/office/drawing/2014/main" id="{A94F02A7-35D5-9B29-B063-4F40E8DCFBD2}"/>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918761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AB0126E7-35C8-4EB5-B66B-D1260C4AE372}"/>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0380" y="5498683"/>
            <a:ext cx="904680" cy="1042157"/>
          </a:xfrm>
          <a:prstGeom prst="rect">
            <a:avLst/>
          </a:prstGeom>
        </p:spPr>
      </p:pic>
      <p:sp>
        <p:nvSpPr>
          <p:cNvPr id="8" name="Rectangle 7">
            <a:extLst>
              <a:ext uri="{FF2B5EF4-FFF2-40B4-BE49-F238E27FC236}">
                <a16:creationId xmlns:a16="http://schemas.microsoft.com/office/drawing/2014/main" id="{17647433-270D-5D45-29E0-608311CA9701}"/>
              </a:ext>
            </a:extLst>
          </p:cNvPr>
          <p:cNvSpPr>
            <a:spLocks/>
          </p:cNvSpPr>
          <p:nvPr userDrawn="1"/>
        </p:nvSpPr>
        <p:spPr>
          <a:xfrm>
            <a:off x="5621925" y="1468626"/>
            <a:ext cx="4641637" cy="505532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sp>
        <p:nvSpPr>
          <p:cNvPr id="10" name="Rectangle 9">
            <a:extLst>
              <a:ext uri="{FF2B5EF4-FFF2-40B4-BE49-F238E27FC236}">
                <a16:creationId xmlns:a16="http://schemas.microsoft.com/office/drawing/2014/main" id="{6F4F7496-C504-BB47-EC59-97AAA92A07B8}"/>
              </a:ext>
            </a:extLst>
          </p:cNvPr>
          <p:cNvSpPr/>
          <p:nvPr userDrawn="1"/>
        </p:nvSpPr>
        <p:spPr>
          <a:xfrm>
            <a:off x="803567" y="1460959"/>
            <a:ext cx="4641638" cy="505532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pic>
        <p:nvPicPr>
          <p:cNvPr id="14" name="Picture 13" descr="A colorful liquid with a purple line&#10;&#10;Description automatically generated with medium confidence">
            <a:extLst>
              <a:ext uri="{FF2B5EF4-FFF2-40B4-BE49-F238E27FC236}">
                <a16:creationId xmlns:a16="http://schemas.microsoft.com/office/drawing/2014/main" id="{32B92FA5-A482-D296-0300-0D794E5A16D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b="-8008"/>
          <a:stretch/>
        </p:blipFill>
        <p:spPr>
          <a:xfrm rot="10800000">
            <a:off x="0" y="4603898"/>
            <a:ext cx="6148843" cy="2254101"/>
          </a:xfrm>
          <a:prstGeom prst="rect">
            <a:avLst/>
          </a:prstGeom>
        </p:spPr>
      </p:pic>
      <p:sp>
        <p:nvSpPr>
          <p:cNvPr id="2" name="Title 1">
            <a:extLst>
              <a:ext uri="{FF2B5EF4-FFF2-40B4-BE49-F238E27FC236}">
                <a16:creationId xmlns:a16="http://schemas.microsoft.com/office/drawing/2014/main" id="{A4898EEF-CE97-B22D-6E75-D121E815D977}"/>
              </a:ext>
            </a:extLst>
          </p:cNvPr>
          <p:cNvSpPr>
            <a:spLocks noGrp="1"/>
          </p:cNvSpPr>
          <p:nvPr>
            <p:ph type="title"/>
          </p:nvPr>
        </p:nvSpPr>
        <p:spPr>
          <a:xfrm>
            <a:off x="804672" y="411480"/>
            <a:ext cx="9464040" cy="1279208"/>
          </a:xfrm>
        </p:spPr>
        <p:txBody>
          <a:bodyPr anchor="t">
            <a:normAutofit/>
          </a:bodyPr>
          <a:lstStyle>
            <a:lvl1pPr>
              <a:lnSpc>
                <a:spcPct val="100000"/>
              </a:lnSpc>
              <a:defRPr sz="3600">
                <a:solidFill>
                  <a:schemeClr val="accent1">
                    <a:lumMod val="50000"/>
                  </a:schemeClr>
                </a:solidFill>
              </a:defRPr>
            </a:lvl1pPr>
          </a:lstStyle>
          <a:p>
            <a:r>
              <a:rPr lang="en-US" dirty="0"/>
              <a:t>Click to edit Master title style</a:t>
            </a:r>
          </a:p>
        </p:txBody>
      </p:sp>
      <p:sp>
        <p:nvSpPr>
          <p:cNvPr id="15" name="Content Placeholder 13">
            <a:extLst>
              <a:ext uri="{FF2B5EF4-FFF2-40B4-BE49-F238E27FC236}">
                <a16:creationId xmlns:a16="http://schemas.microsoft.com/office/drawing/2014/main" id="{98A1FC94-DC76-4D72-16F0-88E8D6196029}"/>
              </a:ext>
            </a:extLst>
          </p:cNvPr>
          <p:cNvSpPr>
            <a:spLocks noGrp="1"/>
          </p:cNvSpPr>
          <p:nvPr>
            <p:ph sz="quarter" idx="15"/>
          </p:nvPr>
        </p:nvSpPr>
        <p:spPr>
          <a:xfrm>
            <a:off x="1115568" y="1883664"/>
            <a:ext cx="4014216" cy="3511296"/>
          </a:xfrm>
        </p:spPr>
        <p:txBody>
          <a:bodyPr anchor="t">
            <a:normAutofit/>
          </a:bodyPr>
          <a:lstStyle>
            <a:lvl1pPr marL="228600" indent="-228600">
              <a:lnSpc>
                <a:spcPct val="100000"/>
              </a:lnSpc>
              <a:spcBef>
                <a:spcPts val="600"/>
              </a:spcBef>
              <a:spcAft>
                <a:spcPts val="600"/>
              </a:spcAft>
              <a:buClr>
                <a:schemeClr val="tx2"/>
              </a:buClr>
              <a:defRPr lang="en-US" sz="1400" b="0" kern="1200" dirty="0" smtClean="0">
                <a:solidFill>
                  <a:schemeClr val="accent1">
                    <a:lumMod val="50000"/>
                  </a:schemeClr>
                </a:solidFill>
                <a:latin typeface="+mn-lt"/>
                <a:ea typeface="+mn-ea"/>
                <a:cs typeface="+mn-cs"/>
              </a:defRPr>
            </a:lvl1pPr>
            <a:lvl2pPr>
              <a:buClr>
                <a:schemeClr val="tx2"/>
              </a:buClr>
              <a:defRPr sz="1200"/>
            </a:lvl2pPr>
            <a:lvl3pPr>
              <a:buClr>
                <a:schemeClr val="tx2"/>
              </a:buClr>
              <a:defRPr sz="1200"/>
            </a:lvl3pPr>
            <a:lvl4pPr>
              <a:defRPr sz="1600"/>
            </a:lvl4pPr>
            <a:lvl5pPr>
              <a:defRPr sz="1600"/>
            </a:lvl5pPr>
          </a:lstStyle>
          <a:p>
            <a:pPr marL="228600" lvl="0" indent="-228600" algn="l" defTabSz="914400" rtl="0" eaLnBrk="1" latinLnBrk="0" hangingPunct="1">
              <a:lnSpc>
                <a:spcPct val="90000"/>
              </a:lnSpc>
              <a:spcBef>
                <a:spcPts val="1000"/>
              </a:spcBef>
              <a:spcAft>
                <a:spcPts val="1200"/>
              </a:spcAft>
              <a:buClr>
                <a:schemeClr val="accent2"/>
              </a:buClr>
              <a:buFont typeface="Arial" panose="020B0604020202020204" pitchFamily="34" charset="0"/>
              <a:buChar char="•"/>
            </a:pPr>
            <a:r>
              <a:rPr lang="en-US" dirty="0"/>
              <a:t>Click to edit Master text styles</a:t>
            </a:r>
          </a:p>
          <a:p>
            <a:pPr lvl="1"/>
            <a:r>
              <a:rPr lang="en-US" dirty="0"/>
              <a:t>Second level</a:t>
            </a:r>
          </a:p>
          <a:p>
            <a:pPr lvl="2"/>
            <a:r>
              <a:rPr lang="en-US" dirty="0"/>
              <a:t>Third level</a:t>
            </a:r>
          </a:p>
        </p:txBody>
      </p:sp>
      <p:sp>
        <p:nvSpPr>
          <p:cNvPr id="19" name="Content Placeholder 18">
            <a:extLst>
              <a:ext uri="{FF2B5EF4-FFF2-40B4-BE49-F238E27FC236}">
                <a16:creationId xmlns:a16="http://schemas.microsoft.com/office/drawing/2014/main" id="{81E2BE2C-1D19-F2FC-F91E-A2C733258648}"/>
              </a:ext>
            </a:extLst>
          </p:cNvPr>
          <p:cNvSpPr>
            <a:spLocks noGrp="1"/>
          </p:cNvSpPr>
          <p:nvPr>
            <p:ph sz="quarter" idx="16"/>
          </p:nvPr>
        </p:nvSpPr>
        <p:spPr>
          <a:xfrm>
            <a:off x="5934456" y="1883664"/>
            <a:ext cx="4014216" cy="3511296"/>
          </a:xfrm>
        </p:spPr>
        <p:txBody>
          <a:bodyPr/>
          <a:lstStyle>
            <a:lvl1pPr marL="0" indent="0">
              <a:lnSpc>
                <a:spcPct val="100000"/>
              </a:lnSpc>
              <a:spcAft>
                <a:spcPts val="1200"/>
              </a:spcAft>
              <a:buNone/>
              <a:defRPr sz="1400" b="1"/>
            </a:lvl1pPr>
            <a:lvl2pPr>
              <a:buClr>
                <a:schemeClr val="tx2"/>
              </a:buClr>
              <a:defRPr sz="1200"/>
            </a:lvl2pPr>
            <a:lvl3pPr>
              <a:buClr>
                <a:schemeClr val="tx2"/>
              </a:buClr>
              <a:defRPr sz="1200"/>
            </a:lvl3pPr>
            <a:lvl4pPr>
              <a:buClr>
                <a:schemeClr val="tx2"/>
              </a:buClr>
              <a:defRPr sz="1200"/>
            </a:lvl4pPr>
            <a:lvl5pPr>
              <a:buClr>
                <a:schemeClr val="tx2"/>
              </a:buCl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A2128C8D-2511-191A-0965-7E441EDA27B3}"/>
              </a:ext>
            </a:extLst>
          </p:cNvPr>
          <p:cNvSpPr>
            <a:spLocks noGrp="1"/>
          </p:cNvSpPr>
          <p:nvPr>
            <p:ph type="dt" sz="half" idx="12"/>
          </p:nvPr>
        </p:nvSpPr>
        <p:spPr/>
        <p:txBody>
          <a:bodyPr/>
          <a:lstStyle/>
          <a:p>
            <a:r>
              <a:rPr lang="en-US" dirty="0"/>
              <a:t>20XX</a:t>
            </a:r>
          </a:p>
        </p:txBody>
      </p:sp>
      <p:sp>
        <p:nvSpPr>
          <p:cNvPr id="3" name="Footer Placeholder 2">
            <a:extLst>
              <a:ext uri="{FF2B5EF4-FFF2-40B4-BE49-F238E27FC236}">
                <a16:creationId xmlns:a16="http://schemas.microsoft.com/office/drawing/2014/main" id="{8D4E08F2-413A-87D7-FC7E-FA7C3282F78C}"/>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AABE8ED2-48AE-58D3-898D-1C9D6D65A7C4}"/>
              </a:ext>
            </a:extLst>
          </p:cNvPr>
          <p:cNvSpPr>
            <a:spLocks noGrp="1"/>
          </p:cNvSpPr>
          <p:nvPr>
            <p:ph type="sldNum" sz="quarter" idx="11"/>
          </p:nvPr>
        </p:nvSpPr>
        <p:spPr/>
        <p:txBody>
          <a:bodyPr/>
          <a:lstStyle/>
          <a:p>
            <a:fld id="{98C0CDE5-970C-4CC4-BF43-0DA127E73E82}" type="slidenum">
              <a:rPr lang="en-US" smtClean="0"/>
              <a:pPr/>
              <a:t>‹#›</a:t>
            </a:fld>
            <a:endParaRPr lang="en-US" dirty="0"/>
          </a:p>
        </p:txBody>
      </p:sp>
    </p:spTree>
    <p:extLst>
      <p:ext uri="{BB962C8B-B14F-4D97-AF65-F5344CB8AC3E}">
        <p14:creationId xmlns:p14="http://schemas.microsoft.com/office/powerpoint/2010/main" val="551229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F8B0822-A3A0-6F7D-70AC-41FCAAB74F5D}"/>
              </a:ext>
            </a:extLst>
          </p:cNvPr>
          <p:cNvSpPr>
            <a:spLocks noGrp="1"/>
          </p:cNvSpPr>
          <p:nvPr>
            <p:ph type="title"/>
          </p:nvPr>
        </p:nvSpPr>
        <p:spPr>
          <a:xfrm>
            <a:off x="3950206" y="539496"/>
            <a:ext cx="6958584" cy="1435608"/>
          </a:xfrm>
        </p:spPr>
        <p:txBody>
          <a:bodyPr anchor="ctr">
            <a:normAutofit/>
          </a:bodyPr>
          <a:lstStyle>
            <a:lvl1pPr>
              <a:lnSpc>
                <a:spcPct val="100000"/>
              </a:lnSpc>
              <a:defRPr sz="3600">
                <a:solidFill>
                  <a:schemeClr val="accent1">
                    <a:lumMod val="50000"/>
                  </a:schemeClr>
                </a:solidFill>
              </a:defRPr>
            </a:lvl1pPr>
          </a:lstStyle>
          <a:p>
            <a:r>
              <a:rPr lang="en-US" dirty="0"/>
              <a:t>Click to edit Master title style</a:t>
            </a:r>
          </a:p>
        </p:txBody>
      </p:sp>
      <p:pic>
        <p:nvPicPr>
          <p:cNvPr id="10" name="Graphic 9">
            <a:extLst>
              <a:ext uri="{FF2B5EF4-FFF2-40B4-BE49-F238E27FC236}">
                <a16:creationId xmlns:a16="http://schemas.microsoft.com/office/drawing/2014/main" id="{167BAFAF-EE3F-5B9A-6382-910CD450D23B}"/>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5400000" flipV="1">
            <a:off x="9408940" y="3205716"/>
            <a:ext cx="809263" cy="932240"/>
          </a:xfrm>
          <a:prstGeom prst="rect">
            <a:avLst/>
          </a:prstGeom>
        </p:spPr>
      </p:pic>
      <p:sp>
        <p:nvSpPr>
          <p:cNvPr id="2" name="Rectangle 1">
            <a:extLst>
              <a:ext uri="{FF2B5EF4-FFF2-40B4-BE49-F238E27FC236}">
                <a16:creationId xmlns:a16="http://schemas.microsoft.com/office/drawing/2014/main" id="{D231B5D0-8E67-901E-73FB-36D970CB8F97}"/>
              </a:ext>
            </a:extLst>
          </p:cNvPr>
          <p:cNvSpPr/>
          <p:nvPr userDrawn="1"/>
        </p:nvSpPr>
        <p:spPr>
          <a:xfrm>
            <a:off x="711203" y="329416"/>
            <a:ext cx="2503051" cy="59790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7">
            <a:extLst>
              <a:ext uri="{FF2B5EF4-FFF2-40B4-BE49-F238E27FC236}">
                <a16:creationId xmlns:a16="http://schemas.microsoft.com/office/drawing/2014/main" id="{1FEFF780-F9A6-D70C-43AF-EF361A89EECA}"/>
              </a:ext>
            </a:extLst>
          </p:cNvPr>
          <p:cNvSpPr>
            <a:spLocks noGrp="1"/>
          </p:cNvSpPr>
          <p:nvPr>
            <p:ph sz="quarter" idx="17"/>
          </p:nvPr>
        </p:nvSpPr>
        <p:spPr>
          <a:xfrm>
            <a:off x="3950000" y="1965960"/>
            <a:ext cx="6629400" cy="859536"/>
          </a:xfrm>
        </p:spPr>
        <p:txBody>
          <a:bodyPr anchor="t"/>
          <a:lstStyle>
            <a:lvl1pPr marL="0" indent="0">
              <a:lnSpc>
                <a:spcPct val="100000"/>
              </a:lnSpc>
              <a:spcBef>
                <a:spcPts val="1000"/>
              </a:spcBef>
              <a:spcAft>
                <a:spcPts val="0"/>
              </a:spcAft>
              <a:buFont typeface="Arial" panose="020B0604020202020204" pitchFamily="34" charset="0"/>
              <a:buNone/>
              <a:defRPr sz="1800" b="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p:txBody>
      </p:sp>
      <p:sp>
        <p:nvSpPr>
          <p:cNvPr id="11" name="Table Placeholder 10">
            <a:extLst>
              <a:ext uri="{FF2B5EF4-FFF2-40B4-BE49-F238E27FC236}">
                <a16:creationId xmlns:a16="http://schemas.microsoft.com/office/drawing/2014/main" id="{9ACBEEE1-322A-B926-9005-21D1F3999AA9}"/>
              </a:ext>
            </a:extLst>
          </p:cNvPr>
          <p:cNvSpPr>
            <a:spLocks noGrp="1"/>
          </p:cNvSpPr>
          <p:nvPr>
            <p:ph type="tbl" sz="quarter" idx="18"/>
          </p:nvPr>
        </p:nvSpPr>
        <p:spPr>
          <a:xfrm>
            <a:off x="4039564" y="2962656"/>
            <a:ext cx="6539835" cy="3227387"/>
          </a:xfrm>
        </p:spPr>
        <p:txBody>
          <a:bodyPr>
            <a:normAutofit/>
          </a:bodyPr>
          <a:lstStyle>
            <a:lvl1pPr>
              <a:defRPr sz="1800"/>
            </a:lvl1pPr>
          </a:lstStyle>
          <a:p>
            <a:endParaRPr lang="en-US" dirty="0"/>
          </a:p>
        </p:txBody>
      </p:sp>
      <p:sp>
        <p:nvSpPr>
          <p:cNvPr id="5" name="Date Placeholder 4">
            <a:extLst>
              <a:ext uri="{FF2B5EF4-FFF2-40B4-BE49-F238E27FC236}">
                <a16:creationId xmlns:a16="http://schemas.microsoft.com/office/drawing/2014/main" id="{79FCFB5D-5D4D-191A-E033-35889513273D}"/>
              </a:ext>
            </a:extLst>
          </p:cNvPr>
          <p:cNvSpPr>
            <a:spLocks noGrp="1"/>
          </p:cNvSpPr>
          <p:nvPr>
            <p:ph type="dt" sz="half" idx="12"/>
          </p:nvPr>
        </p:nvSpPr>
        <p:spPr/>
        <p:txBody>
          <a:bodyPr/>
          <a:lstStyle/>
          <a:p>
            <a:r>
              <a:rPr lang="en-US" dirty="0"/>
              <a:t>20XX</a:t>
            </a:r>
          </a:p>
        </p:txBody>
      </p:sp>
      <p:sp>
        <p:nvSpPr>
          <p:cNvPr id="3" name="Footer Placeholder 2">
            <a:extLst>
              <a:ext uri="{FF2B5EF4-FFF2-40B4-BE49-F238E27FC236}">
                <a16:creationId xmlns:a16="http://schemas.microsoft.com/office/drawing/2014/main" id="{9FB8D263-095A-9E1E-0A55-36A5B42EC2BA}"/>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E5E28F88-D01C-0A01-2CA2-DBE75087BAD7}"/>
              </a:ext>
            </a:extLst>
          </p:cNvPr>
          <p:cNvSpPr>
            <a:spLocks noGrp="1"/>
          </p:cNvSpPr>
          <p:nvPr>
            <p:ph type="sldNum" sz="quarter" idx="11"/>
          </p:nvPr>
        </p:nvSpPr>
        <p:spPr/>
        <p:txBody>
          <a:bodyPr/>
          <a:lstStyle/>
          <a:p>
            <a:fld id="{98C0CDE5-970C-4CC4-BF43-0DA127E73E82}" type="slidenum">
              <a:rPr lang="en-US" smtClean="0"/>
              <a:pPr/>
              <a:t>‹#›</a:t>
            </a:fld>
            <a:endParaRPr lang="en-US" dirty="0"/>
          </a:p>
        </p:txBody>
      </p:sp>
      <p:pic>
        <p:nvPicPr>
          <p:cNvPr id="20" name="Picture 19" descr="A colorful gradient on a black background&#10;&#10;Description automatically generated">
            <a:extLst>
              <a:ext uri="{FF2B5EF4-FFF2-40B4-BE49-F238E27FC236}">
                <a16:creationId xmlns:a16="http://schemas.microsoft.com/office/drawing/2014/main" id="{24AE729D-8A2D-FEFD-3B1F-8025FBBDD5F1}"/>
              </a:ext>
            </a:extLst>
          </p:cNvPr>
          <p:cNvPicPr>
            <a:picLocks noChangeAspect="1"/>
          </p:cNvPicPr>
          <p:nvPr userDrawn="1"/>
        </p:nvPicPr>
        <p:blipFill>
          <a:blip r:embed="rId4"/>
          <a:srcRect l="12219" t="5197"/>
          <a:stretch>
            <a:fillRect/>
          </a:stretch>
        </p:blipFill>
        <p:spPr>
          <a:xfrm rot="14400000">
            <a:off x="-2171467" y="2562333"/>
            <a:ext cx="6626421" cy="4182149"/>
          </a:xfrm>
          <a:custGeom>
            <a:avLst/>
            <a:gdLst>
              <a:gd name="connsiteX0" fmla="*/ 6626421 w 6626421"/>
              <a:gd name="connsiteY0" fmla="*/ 4182149 h 4182149"/>
              <a:gd name="connsiteX1" fmla="*/ 1319145 w 6626421"/>
              <a:gd name="connsiteY1" fmla="*/ 4182149 h 4182149"/>
              <a:gd name="connsiteX2" fmla="*/ 0 w 6626421"/>
              <a:gd name="connsiteY2" fmla="*/ 3420540 h 4182149"/>
              <a:gd name="connsiteX3" fmla="*/ 1974850 w 6626421"/>
              <a:gd name="connsiteY3" fmla="*/ 0 h 4182149"/>
              <a:gd name="connsiteX4" fmla="*/ 6626421 w 6626421"/>
              <a:gd name="connsiteY4" fmla="*/ 2685586 h 418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421" h="4182149">
                <a:moveTo>
                  <a:pt x="6626421" y="4182149"/>
                </a:moveTo>
                <a:lnTo>
                  <a:pt x="1319145" y="4182149"/>
                </a:lnTo>
                <a:lnTo>
                  <a:pt x="0" y="3420540"/>
                </a:lnTo>
                <a:lnTo>
                  <a:pt x="1974850" y="0"/>
                </a:lnTo>
                <a:lnTo>
                  <a:pt x="6626421" y="2685586"/>
                </a:lnTo>
                <a:close/>
              </a:path>
            </a:pathLst>
          </a:custGeom>
        </p:spPr>
      </p:pic>
      <p:pic>
        <p:nvPicPr>
          <p:cNvPr id="13" name="Graphic 12">
            <a:extLst>
              <a:ext uri="{FF2B5EF4-FFF2-40B4-BE49-F238E27FC236}">
                <a16:creationId xmlns:a16="http://schemas.microsoft.com/office/drawing/2014/main" id="{92DA2EC6-9201-16D6-4C20-0FB5854C2C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0800000">
            <a:off x="1273050" y="2512988"/>
            <a:ext cx="849017" cy="978035"/>
          </a:xfrm>
          <a:prstGeom prst="rect">
            <a:avLst/>
          </a:prstGeom>
        </p:spPr>
      </p:pic>
    </p:spTree>
    <p:extLst>
      <p:ext uri="{BB962C8B-B14F-4D97-AF65-F5344CB8AC3E}">
        <p14:creationId xmlns:p14="http://schemas.microsoft.com/office/powerpoint/2010/main" val="2823495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F8B0822-A3A0-6F7D-70AC-41FCAAB74F5D}"/>
              </a:ext>
            </a:extLst>
          </p:cNvPr>
          <p:cNvSpPr>
            <a:spLocks noGrp="1"/>
          </p:cNvSpPr>
          <p:nvPr>
            <p:ph type="title"/>
          </p:nvPr>
        </p:nvSpPr>
        <p:spPr>
          <a:xfrm>
            <a:off x="804672" y="411480"/>
            <a:ext cx="9464040" cy="1435608"/>
          </a:xfrm>
        </p:spPr>
        <p:txBody>
          <a:bodyPr anchor="t">
            <a:normAutofit/>
          </a:bodyPr>
          <a:lstStyle>
            <a:lvl1pPr>
              <a:lnSpc>
                <a:spcPct val="100000"/>
              </a:lnSpc>
              <a:defRPr sz="3600">
                <a:solidFill>
                  <a:schemeClr val="accent1">
                    <a:lumMod val="50000"/>
                  </a:schemeClr>
                </a:solidFill>
              </a:defRPr>
            </a:lvl1pPr>
          </a:lstStyle>
          <a:p>
            <a:r>
              <a:rPr lang="en-US" dirty="0"/>
              <a:t>Click to edit Master title style</a:t>
            </a:r>
          </a:p>
        </p:txBody>
      </p:sp>
      <p:pic>
        <p:nvPicPr>
          <p:cNvPr id="10" name="Graphic 9">
            <a:extLst>
              <a:ext uri="{FF2B5EF4-FFF2-40B4-BE49-F238E27FC236}">
                <a16:creationId xmlns:a16="http://schemas.microsoft.com/office/drawing/2014/main" id="{167BAFAF-EE3F-5B9A-6382-910CD450D23B}"/>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5400000" flipV="1">
            <a:off x="9408940" y="3205716"/>
            <a:ext cx="809263" cy="932240"/>
          </a:xfrm>
          <a:prstGeom prst="rect">
            <a:avLst/>
          </a:prstGeom>
        </p:spPr>
      </p:pic>
      <p:sp>
        <p:nvSpPr>
          <p:cNvPr id="11" name="Table Placeholder 10">
            <a:extLst>
              <a:ext uri="{FF2B5EF4-FFF2-40B4-BE49-F238E27FC236}">
                <a16:creationId xmlns:a16="http://schemas.microsoft.com/office/drawing/2014/main" id="{9ACBEEE1-322A-B926-9005-21D1F3999AA9}"/>
              </a:ext>
            </a:extLst>
          </p:cNvPr>
          <p:cNvSpPr>
            <a:spLocks noGrp="1"/>
          </p:cNvSpPr>
          <p:nvPr>
            <p:ph type="tbl" sz="quarter" idx="18"/>
          </p:nvPr>
        </p:nvSpPr>
        <p:spPr>
          <a:xfrm>
            <a:off x="804672" y="1472184"/>
            <a:ext cx="9537192" cy="3922776"/>
          </a:xfrm>
        </p:spPr>
        <p:txBody>
          <a:bodyPr>
            <a:normAutofit/>
          </a:bodyPr>
          <a:lstStyle>
            <a:lvl1pPr>
              <a:defRPr sz="1800"/>
            </a:lvl1pPr>
          </a:lstStyle>
          <a:p>
            <a:endParaRPr lang="en-US" dirty="0"/>
          </a:p>
        </p:txBody>
      </p:sp>
      <p:sp>
        <p:nvSpPr>
          <p:cNvPr id="5" name="Date Placeholder 4">
            <a:extLst>
              <a:ext uri="{FF2B5EF4-FFF2-40B4-BE49-F238E27FC236}">
                <a16:creationId xmlns:a16="http://schemas.microsoft.com/office/drawing/2014/main" id="{79FCFB5D-5D4D-191A-E033-35889513273D}"/>
              </a:ext>
            </a:extLst>
          </p:cNvPr>
          <p:cNvSpPr>
            <a:spLocks noGrp="1"/>
          </p:cNvSpPr>
          <p:nvPr>
            <p:ph type="dt" sz="half" idx="12"/>
          </p:nvPr>
        </p:nvSpPr>
        <p:spPr/>
        <p:txBody>
          <a:bodyPr/>
          <a:lstStyle/>
          <a:p>
            <a:r>
              <a:rPr lang="en-US" dirty="0"/>
              <a:t>20XX</a:t>
            </a:r>
          </a:p>
        </p:txBody>
      </p:sp>
      <p:sp>
        <p:nvSpPr>
          <p:cNvPr id="3" name="Footer Placeholder 2">
            <a:extLst>
              <a:ext uri="{FF2B5EF4-FFF2-40B4-BE49-F238E27FC236}">
                <a16:creationId xmlns:a16="http://schemas.microsoft.com/office/drawing/2014/main" id="{9FB8D263-095A-9E1E-0A55-36A5B42EC2BA}"/>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E5E28F88-D01C-0A01-2CA2-DBE75087BAD7}"/>
              </a:ext>
            </a:extLst>
          </p:cNvPr>
          <p:cNvSpPr>
            <a:spLocks noGrp="1"/>
          </p:cNvSpPr>
          <p:nvPr>
            <p:ph type="sldNum" sz="quarter" idx="11"/>
          </p:nvPr>
        </p:nvSpPr>
        <p:spPr/>
        <p:txBody>
          <a:bodyPr/>
          <a:lstStyle/>
          <a:p>
            <a:fld id="{98C0CDE5-970C-4CC4-BF43-0DA127E73E82}" type="slidenum">
              <a:rPr lang="en-US" smtClean="0"/>
              <a:pPr/>
              <a:t>‹#›</a:t>
            </a:fld>
            <a:endParaRPr lang="en-US" dirty="0"/>
          </a:p>
        </p:txBody>
      </p:sp>
      <p:pic>
        <p:nvPicPr>
          <p:cNvPr id="8" name="Picture 7" descr="A colorful liquid with a black background&#10;&#10;Description automatically generated with medium confidence">
            <a:extLst>
              <a:ext uri="{FF2B5EF4-FFF2-40B4-BE49-F238E27FC236}">
                <a16:creationId xmlns:a16="http://schemas.microsoft.com/office/drawing/2014/main" id="{B9D6252C-CE9A-ABBD-43D8-62F708B2B27D}"/>
              </a:ext>
            </a:extLst>
          </p:cNvPr>
          <p:cNvPicPr>
            <a:picLocks noChangeAspect="1"/>
          </p:cNvPicPr>
          <p:nvPr userDrawn="1"/>
        </p:nvPicPr>
        <p:blipFill rotWithShape="1">
          <a:blip r:embed="rId4" cstate="screen">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a:ext>
            </a:extLst>
          </a:blip>
          <a:srcRect/>
          <a:stretch/>
        </p:blipFill>
        <p:spPr>
          <a:xfrm rot="10800000" flipH="1">
            <a:off x="-3380" y="5552387"/>
            <a:ext cx="3785031" cy="1310811"/>
          </a:xfrm>
          <a:prstGeom prst="rect">
            <a:avLst/>
          </a:prstGeom>
        </p:spPr>
      </p:pic>
      <p:pic>
        <p:nvPicPr>
          <p:cNvPr id="9" name="Picture 8" descr="A colorful liquid with a purple line&#10;&#10;Description automatically generated with medium confidence">
            <a:extLst>
              <a:ext uri="{FF2B5EF4-FFF2-40B4-BE49-F238E27FC236}">
                <a16:creationId xmlns:a16="http://schemas.microsoft.com/office/drawing/2014/main" id="{C975A1D6-EEFF-C8C1-AC72-68C09285D59B}"/>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rot="10800000">
            <a:off x="6686580" y="-9167"/>
            <a:ext cx="5538171" cy="2250778"/>
          </a:xfrm>
          <a:prstGeom prst="rect">
            <a:avLst/>
          </a:prstGeom>
        </p:spPr>
      </p:pic>
    </p:spTree>
    <p:extLst>
      <p:ext uri="{BB962C8B-B14F-4D97-AF65-F5344CB8AC3E}">
        <p14:creationId xmlns:p14="http://schemas.microsoft.com/office/powerpoint/2010/main" val="3989333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21AC4E5-2B89-481E-46B9-A867F5699CEE}"/>
              </a:ext>
            </a:extLst>
          </p:cNvPr>
          <p:cNvSpPr/>
          <p:nvPr userDrawn="1"/>
        </p:nvSpPr>
        <p:spPr>
          <a:xfrm>
            <a:off x="803566" y="329415"/>
            <a:ext cx="9459997" cy="61868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colorful gradient on a black background&#10;&#10;Description automatically generated">
            <a:extLst>
              <a:ext uri="{FF2B5EF4-FFF2-40B4-BE49-F238E27FC236}">
                <a16:creationId xmlns:a16="http://schemas.microsoft.com/office/drawing/2014/main" id="{C425D3D8-6FFB-E26C-2DDC-EAE565DDDD5C}"/>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4700"/>
                    </a14:imgEffect>
                    <a14:imgEffect>
                      <a14:brightnessContrast contrast="-20000"/>
                    </a14:imgEffect>
                  </a14:imgLayer>
                </a14:imgProps>
              </a:ext>
              <a:ext uri="{28A0092B-C50C-407E-A947-70E740481C1C}">
                <a14:useLocalDpi xmlns:a14="http://schemas.microsoft.com/office/drawing/2010/main"/>
              </a:ext>
            </a:extLst>
          </a:blip>
          <a:srcRect l="576" t="13872" r="4114" b="8199"/>
          <a:stretch/>
        </p:blipFill>
        <p:spPr>
          <a:xfrm rot="10800000">
            <a:off x="-2" y="-2"/>
            <a:ext cx="10838727" cy="6858001"/>
          </a:xfrm>
          <a:prstGeom prst="rect">
            <a:avLst/>
          </a:prstGeom>
        </p:spPr>
      </p:pic>
      <p:pic>
        <p:nvPicPr>
          <p:cNvPr id="15" name="Graphic 14">
            <a:extLst>
              <a:ext uri="{FF2B5EF4-FFF2-40B4-BE49-F238E27FC236}">
                <a16:creationId xmlns:a16="http://schemas.microsoft.com/office/drawing/2014/main" id="{2B0B6FA5-0AFE-69A5-2CE6-27D1CBF5F0F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443365" y="1390616"/>
            <a:ext cx="849017" cy="978035"/>
          </a:xfrm>
          <a:prstGeom prst="rect">
            <a:avLst/>
          </a:prstGeom>
        </p:spPr>
      </p:pic>
      <p:pic>
        <p:nvPicPr>
          <p:cNvPr id="16" name="Graphic 15">
            <a:extLst>
              <a:ext uri="{FF2B5EF4-FFF2-40B4-BE49-F238E27FC236}">
                <a16:creationId xmlns:a16="http://schemas.microsoft.com/office/drawing/2014/main" id="{8CA221E3-E5C1-6778-BDF2-B5527950BB3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12015" y="4219529"/>
            <a:ext cx="849017" cy="978035"/>
          </a:xfrm>
          <a:prstGeom prst="rect">
            <a:avLst/>
          </a:prstGeom>
        </p:spPr>
      </p:pic>
      <p:sp>
        <p:nvSpPr>
          <p:cNvPr id="17" name="Oval 16">
            <a:extLst>
              <a:ext uri="{FF2B5EF4-FFF2-40B4-BE49-F238E27FC236}">
                <a16:creationId xmlns:a16="http://schemas.microsoft.com/office/drawing/2014/main" id="{8EF24DD3-EDCB-7DE8-426A-6EFA267D6B0C}"/>
              </a:ext>
            </a:extLst>
          </p:cNvPr>
          <p:cNvSpPr/>
          <p:nvPr userDrawn="1"/>
        </p:nvSpPr>
        <p:spPr>
          <a:xfrm>
            <a:off x="4233672" y="1527048"/>
            <a:ext cx="2606040" cy="26060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5E4463-3EAA-4A1D-028E-15858531ED7F}"/>
              </a:ext>
            </a:extLst>
          </p:cNvPr>
          <p:cNvSpPr>
            <a:spLocks noGrp="1"/>
          </p:cNvSpPr>
          <p:nvPr>
            <p:ph type="title"/>
          </p:nvPr>
        </p:nvSpPr>
        <p:spPr>
          <a:xfrm>
            <a:off x="804672" y="2688336"/>
            <a:ext cx="9464040" cy="2459736"/>
          </a:xfrm>
        </p:spPr>
        <p:txBody>
          <a:bodyPr anchor="b">
            <a:normAutofit/>
          </a:bodyPr>
          <a:lstStyle>
            <a:lvl1pPr algn="ctr">
              <a:lnSpc>
                <a:spcPct val="90000"/>
              </a:lnSpc>
              <a:defRPr sz="3600"/>
            </a:lvl1pPr>
          </a:lstStyle>
          <a:p>
            <a:r>
              <a:rPr lang="en-US" dirty="0"/>
              <a:t>Click to edit Master title style</a:t>
            </a:r>
          </a:p>
        </p:txBody>
      </p:sp>
      <p:sp>
        <p:nvSpPr>
          <p:cNvPr id="18" name="Picture Placeholder 11">
            <a:extLst>
              <a:ext uri="{FF2B5EF4-FFF2-40B4-BE49-F238E27FC236}">
                <a16:creationId xmlns:a16="http://schemas.microsoft.com/office/drawing/2014/main" id="{5958D5F2-B610-B25E-1D2D-71EC79D2A9A6}"/>
              </a:ext>
            </a:extLst>
          </p:cNvPr>
          <p:cNvSpPr>
            <a:spLocks noGrp="1"/>
          </p:cNvSpPr>
          <p:nvPr>
            <p:ph type="pic" sz="quarter" idx="13"/>
          </p:nvPr>
        </p:nvSpPr>
        <p:spPr>
          <a:xfrm>
            <a:off x="4343400" y="1645920"/>
            <a:ext cx="2377440" cy="2377440"/>
          </a:xfrm>
          <a:prstGeom prst="ellipse">
            <a:avLst/>
          </a:prstGeom>
        </p:spPr>
        <p:txBody>
          <a:bodyPr>
            <a:normAutofit/>
          </a:bodyPr>
          <a:lstStyle>
            <a:lvl1pPr marL="0" indent="0" algn="ctr">
              <a:buNone/>
              <a:defRPr sz="1600"/>
            </a:lvl1pPr>
          </a:lstStyle>
          <a:p>
            <a:endParaRPr lang="en-US" dirty="0"/>
          </a:p>
        </p:txBody>
      </p:sp>
    </p:spTree>
    <p:extLst>
      <p:ext uri="{BB962C8B-B14F-4D97-AF65-F5344CB8AC3E}">
        <p14:creationId xmlns:p14="http://schemas.microsoft.com/office/powerpoint/2010/main" val="203314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7F71CF-7463-EE58-8673-70FF6E01D635}"/>
              </a:ext>
            </a:extLst>
          </p:cNvPr>
          <p:cNvSpPr/>
          <p:nvPr userDrawn="1"/>
        </p:nvSpPr>
        <p:spPr>
          <a:xfrm>
            <a:off x="803566" y="329415"/>
            <a:ext cx="9459997" cy="61868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colorful gradient on a black background&#10;&#10;Description automatically generated">
            <a:extLst>
              <a:ext uri="{FF2B5EF4-FFF2-40B4-BE49-F238E27FC236}">
                <a16:creationId xmlns:a16="http://schemas.microsoft.com/office/drawing/2014/main" id="{35BEB45A-F384-D7C9-A3CB-75375E4B6990}"/>
              </a:ext>
            </a:extLst>
          </p:cNvPr>
          <p:cNvPicPr>
            <a:picLocks noChangeAspect="1"/>
          </p:cNvPicPr>
          <p:nvPr userDrawn="1"/>
        </p:nvPicPr>
        <p:blipFill rotWithShape="1">
          <a:blip r:embed="rId2"/>
          <a:srcRect l="-728" t="-787" r="-1" b="2794"/>
          <a:stretch/>
        </p:blipFill>
        <p:spPr>
          <a:xfrm rot="10800000">
            <a:off x="147778" y="-1"/>
            <a:ext cx="11843113" cy="6516282"/>
          </a:xfrm>
          <a:prstGeom prst="rect">
            <a:avLst/>
          </a:prstGeom>
        </p:spPr>
      </p:pic>
      <p:grpSp>
        <p:nvGrpSpPr>
          <p:cNvPr id="8" name="Group 7">
            <a:extLst>
              <a:ext uri="{FF2B5EF4-FFF2-40B4-BE49-F238E27FC236}">
                <a16:creationId xmlns:a16="http://schemas.microsoft.com/office/drawing/2014/main" id="{210DECF3-C5B2-7596-8F56-1A7469F36886}"/>
              </a:ext>
            </a:extLst>
          </p:cNvPr>
          <p:cNvGrpSpPr/>
          <p:nvPr userDrawn="1"/>
        </p:nvGrpSpPr>
        <p:grpSpPr>
          <a:xfrm rot="10800000">
            <a:off x="3039303" y="555295"/>
            <a:ext cx="5490384" cy="5535077"/>
            <a:chOff x="2470935" y="599843"/>
            <a:chExt cx="5490384" cy="5535077"/>
          </a:xfrm>
        </p:grpSpPr>
        <p:pic>
          <p:nvPicPr>
            <p:cNvPr id="10" name="Graphic 9">
              <a:extLst>
                <a:ext uri="{FF2B5EF4-FFF2-40B4-BE49-F238E27FC236}">
                  <a16:creationId xmlns:a16="http://schemas.microsoft.com/office/drawing/2014/main" id="{9A5C777D-A2B2-306B-76C2-3E13CEC5C96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70935" y="599843"/>
              <a:ext cx="849017" cy="978035"/>
            </a:xfrm>
            <a:prstGeom prst="rect">
              <a:avLst/>
            </a:prstGeom>
          </p:spPr>
        </p:pic>
        <p:pic>
          <p:nvPicPr>
            <p:cNvPr id="11" name="Graphic 10">
              <a:extLst>
                <a:ext uri="{FF2B5EF4-FFF2-40B4-BE49-F238E27FC236}">
                  <a16:creationId xmlns:a16="http://schemas.microsoft.com/office/drawing/2014/main" id="{CB86DD9E-B0D3-146B-90C5-1F835B4B6F5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12302" y="5156885"/>
              <a:ext cx="849017" cy="978035"/>
            </a:xfrm>
            <a:prstGeom prst="rect">
              <a:avLst/>
            </a:prstGeom>
          </p:spPr>
        </p:pic>
      </p:grpSp>
      <p:sp>
        <p:nvSpPr>
          <p:cNvPr id="2" name="Title 1">
            <a:extLst>
              <a:ext uri="{FF2B5EF4-FFF2-40B4-BE49-F238E27FC236}">
                <a16:creationId xmlns:a16="http://schemas.microsoft.com/office/drawing/2014/main" id="{435E4463-3EAA-4A1D-028E-15858531ED7F}"/>
              </a:ext>
            </a:extLst>
          </p:cNvPr>
          <p:cNvSpPr>
            <a:spLocks noGrp="1"/>
          </p:cNvSpPr>
          <p:nvPr>
            <p:ph type="title"/>
          </p:nvPr>
        </p:nvSpPr>
        <p:spPr>
          <a:xfrm>
            <a:off x="2944368" y="1417320"/>
            <a:ext cx="5367528" cy="2194560"/>
          </a:xfrm>
        </p:spPr>
        <p:txBody>
          <a:bodyPr anchor="b">
            <a:normAutofit/>
          </a:bodyPr>
          <a:lstStyle>
            <a:lvl1pPr algn="ctr">
              <a:lnSpc>
                <a:spcPct val="90000"/>
              </a:lnSpc>
              <a:defRPr sz="3600"/>
            </a:lvl1pPr>
          </a:lstStyle>
          <a:p>
            <a:r>
              <a:rPr lang="en-US" dirty="0"/>
              <a:t>Click to edit Master title style</a:t>
            </a:r>
          </a:p>
        </p:txBody>
      </p:sp>
      <p:sp>
        <p:nvSpPr>
          <p:cNvPr id="9" name="Text Placeholder 8">
            <a:extLst>
              <a:ext uri="{FF2B5EF4-FFF2-40B4-BE49-F238E27FC236}">
                <a16:creationId xmlns:a16="http://schemas.microsoft.com/office/drawing/2014/main" id="{8BF31E34-7EF1-9430-2FA0-784F079D7AA2}"/>
              </a:ext>
            </a:extLst>
          </p:cNvPr>
          <p:cNvSpPr>
            <a:spLocks noGrp="1"/>
          </p:cNvSpPr>
          <p:nvPr>
            <p:ph type="body" sz="quarter" idx="13"/>
          </p:nvPr>
        </p:nvSpPr>
        <p:spPr>
          <a:xfrm>
            <a:off x="2944368" y="3602736"/>
            <a:ext cx="5367528" cy="949325"/>
          </a:xfrm>
        </p:spPr>
        <p:txBody>
          <a:bodyPr>
            <a:normAutofit/>
          </a:bodyPr>
          <a:lstStyle>
            <a:lvl1pPr marL="0" indent="0" algn="ctr">
              <a:lnSpc>
                <a:spcPct val="100000"/>
              </a:lnSpc>
              <a:spcBef>
                <a:spcPts val="0"/>
              </a:spcBef>
              <a:buNone/>
              <a:defRPr sz="1800" b="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576611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A3E124-5798-04DF-D85C-468DB4EC9F07}"/>
              </a:ext>
            </a:extLst>
          </p:cNvPr>
          <p:cNvSpPr/>
          <p:nvPr userDrawn="1"/>
        </p:nvSpPr>
        <p:spPr>
          <a:xfrm>
            <a:off x="803567" y="329415"/>
            <a:ext cx="3538724" cy="61868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urple and pink gradient on a black background&#10;&#10;Description automatically generated">
            <a:extLst>
              <a:ext uri="{FF2B5EF4-FFF2-40B4-BE49-F238E27FC236}">
                <a16:creationId xmlns:a16="http://schemas.microsoft.com/office/drawing/2014/main" id="{827662AF-0BAF-6D15-2F77-9241FBB7DDF0}"/>
              </a:ext>
            </a:extLst>
          </p:cNvPr>
          <p:cNvPicPr>
            <a:picLocks noChangeAspect="1"/>
          </p:cNvPicPr>
          <p:nvPr userDrawn="1"/>
        </p:nvPicPr>
        <p:blipFill>
          <a:blip r:embed="rId2"/>
          <a:srcRect r="19398"/>
          <a:stretch>
            <a:fillRect/>
          </a:stretch>
        </p:blipFill>
        <p:spPr>
          <a:xfrm rot="12600000">
            <a:off x="-1186695" y="-47254"/>
            <a:ext cx="8514377" cy="6482357"/>
          </a:xfrm>
          <a:custGeom>
            <a:avLst/>
            <a:gdLst>
              <a:gd name="connsiteX0" fmla="*/ 8514377 w 8514377"/>
              <a:gd name="connsiteY0" fmla="*/ 4473859 h 6482357"/>
              <a:gd name="connsiteX1" fmla="*/ 5035556 w 8514377"/>
              <a:gd name="connsiteY1" fmla="*/ 6482357 h 6482357"/>
              <a:gd name="connsiteX2" fmla="*/ 1109801 w 8514377"/>
              <a:gd name="connsiteY2" fmla="*/ 6482357 h 6482357"/>
              <a:gd name="connsiteX3" fmla="*/ 0 w 8514377"/>
              <a:gd name="connsiteY3" fmla="*/ 4560126 h 6482357"/>
              <a:gd name="connsiteX4" fmla="*/ 0 w 8514377"/>
              <a:gd name="connsiteY4" fmla="*/ 1470700 h 6482357"/>
              <a:gd name="connsiteX5" fmla="*/ 2547328 w 8514377"/>
              <a:gd name="connsiteY5" fmla="*/ 0 h 6482357"/>
              <a:gd name="connsiteX6" fmla="*/ 5931393 w 8514377"/>
              <a:gd name="connsiteY6" fmla="*/ 0 h 6482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14377" h="6482357">
                <a:moveTo>
                  <a:pt x="8514377" y="4473859"/>
                </a:moveTo>
                <a:lnTo>
                  <a:pt x="5035556" y="6482357"/>
                </a:lnTo>
                <a:lnTo>
                  <a:pt x="1109801" y="6482357"/>
                </a:lnTo>
                <a:lnTo>
                  <a:pt x="0" y="4560126"/>
                </a:lnTo>
                <a:lnTo>
                  <a:pt x="0" y="1470700"/>
                </a:lnTo>
                <a:lnTo>
                  <a:pt x="2547328" y="0"/>
                </a:lnTo>
                <a:lnTo>
                  <a:pt x="5931393" y="0"/>
                </a:lnTo>
                <a:close/>
              </a:path>
            </a:pathLst>
          </a:custGeom>
        </p:spPr>
      </p:pic>
      <p:sp>
        <p:nvSpPr>
          <p:cNvPr id="2" name="Title 1">
            <a:extLst>
              <a:ext uri="{FF2B5EF4-FFF2-40B4-BE49-F238E27FC236}">
                <a16:creationId xmlns:a16="http://schemas.microsoft.com/office/drawing/2014/main" id="{4A8327A7-341D-40E2-FE83-F00DE9326A41}"/>
              </a:ext>
            </a:extLst>
          </p:cNvPr>
          <p:cNvSpPr>
            <a:spLocks noGrp="1"/>
          </p:cNvSpPr>
          <p:nvPr>
            <p:ph type="title"/>
          </p:nvPr>
        </p:nvSpPr>
        <p:spPr>
          <a:xfrm>
            <a:off x="722376" y="2194560"/>
            <a:ext cx="3621024" cy="2121408"/>
          </a:xfrm>
        </p:spPr>
        <p:txBody>
          <a:bodyPr>
            <a:normAutofit/>
          </a:bodyPr>
          <a:lstStyle>
            <a:lvl1pPr algn="ctr">
              <a:lnSpc>
                <a:spcPct val="90000"/>
              </a:lnSpc>
              <a:defRPr sz="3600" baseline="0"/>
            </a:lvl1pPr>
          </a:lstStyle>
          <a:p>
            <a:r>
              <a:rPr lang="en-US"/>
              <a:t>Click to edit Master title style</a:t>
            </a:r>
          </a:p>
        </p:txBody>
      </p:sp>
      <p:sp>
        <p:nvSpPr>
          <p:cNvPr id="10" name="Content Placeholder 7">
            <a:extLst>
              <a:ext uri="{FF2B5EF4-FFF2-40B4-BE49-F238E27FC236}">
                <a16:creationId xmlns:a16="http://schemas.microsoft.com/office/drawing/2014/main" id="{24DD5641-C57E-F509-6D45-46129581404A}"/>
              </a:ext>
            </a:extLst>
          </p:cNvPr>
          <p:cNvSpPr>
            <a:spLocks noGrp="1"/>
          </p:cNvSpPr>
          <p:nvPr>
            <p:ph sz="quarter" idx="15"/>
          </p:nvPr>
        </p:nvSpPr>
        <p:spPr>
          <a:xfrm>
            <a:off x="7318155" y="393616"/>
            <a:ext cx="3539646" cy="6070600"/>
          </a:xfrm>
        </p:spPr>
        <p:txBody>
          <a:bodyPr anchor="ctr"/>
          <a:lstStyle>
            <a:lvl1pPr marL="0" indent="0">
              <a:lnSpc>
                <a:spcPct val="150000"/>
              </a:lnSpc>
              <a:spcBef>
                <a:spcPts val="0"/>
              </a:spcBef>
              <a:buNone/>
              <a:defRPr sz="1800" b="1"/>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D12046-C0D1-8657-A169-8AE89D82B740}"/>
              </a:ext>
            </a:extLst>
          </p:cNvPr>
          <p:cNvSpPr>
            <a:spLocks noGrp="1"/>
          </p:cNvSpPr>
          <p:nvPr>
            <p:ph type="dt" sz="half" idx="12"/>
          </p:nvPr>
        </p:nvSpPr>
        <p:spPr/>
        <p:txBody>
          <a:bodyPr/>
          <a:lstStyle/>
          <a:p>
            <a:r>
              <a:rPr lang="en-US" dirty="0"/>
              <a:t>20XX</a:t>
            </a:r>
          </a:p>
        </p:txBody>
      </p:sp>
      <p:sp>
        <p:nvSpPr>
          <p:cNvPr id="3" name="Footer Placeholder 2">
            <a:extLst>
              <a:ext uri="{FF2B5EF4-FFF2-40B4-BE49-F238E27FC236}">
                <a16:creationId xmlns:a16="http://schemas.microsoft.com/office/drawing/2014/main" id="{DA2EE2E2-CE39-4B10-FFC4-3B077574EC84}"/>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45F9EF72-F371-75B2-8BC8-2A3B1BBE25C6}"/>
              </a:ext>
            </a:extLst>
          </p:cNvPr>
          <p:cNvSpPr>
            <a:spLocks noGrp="1"/>
          </p:cNvSpPr>
          <p:nvPr>
            <p:ph type="sldNum" sz="quarter" idx="11"/>
          </p:nvPr>
        </p:nvSpPr>
        <p:spPr/>
        <p:txBody>
          <a:bodyPr/>
          <a:lstStyle/>
          <a:p>
            <a:fld id="{98C0CDE5-970C-4CC4-BF43-0DA127E73E82}" type="slidenum">
              <a:rPr lang="en-US" smtClean="0"/>
              <a:pPr/>
              <a:t>‹#›</a:t>
            </a:fld>
            <a:endParaRPr lang="en-US" dirty="0"/>
          </a:p>
        </p:txBody>
      </p:sp>
      <p:pic>
        <p:nvPicPr>
          <p:cNvPr id="13" name="Graphic 12">
            <a:extLst>
              <a:ext uri="{FF2B5EF4-FFF2-40B4-BE49-F238E27FC236}">
                <a16:creationId xmlns:a16="http://schemas.microsoft.com/office/drawing/2014/main" id="{09442780-F07F-F8E2-0DE6-A7FB6447AE50}"/>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972147" y="1177405"/>
            <a:ext cx="849017" cy="978035"/>
          </a:xfrm>
          <a:prstGeom prst="rect">
            <a:avLst/>
          </a:prstGeom>
        </p:spPr>
      </p:pic>
      <p:pic>
        <p:nvPicPr>
          <p:cNvPr id="14" name="Graphic 13">
            <a:extLst>
              <a:ext uri="{FF2B5EF4-FFF2-40B4-BE49-F238E27FC236}">
                <a16:creationId xmlns:a16="http://schemas.microsoft.com/office/drawing/2014/main" id="{8ED62AC7-D4CF-F7E4-7EB6-B462EEB3FB13}"/>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34198" y="5028678"/>
            <a:ext cx="849017" cy="978035"/>
          </a:xfrm>
          <a:prstGeom prst="rect">
            <a:avLst/>
          </a:prstGeom>
        </p:spPr>
      </p:pic>
    </p:spTree>
    <p:extLst>
      <p:ext uri="{BB962C8B-B14F-4D97-AF65-F5344CB8AC3E}">
        <p14:creationId xmlns:p14="http://schemas.microsoft.com/office/powerpoint/2010/main" val="3569974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righ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237384A-AE12-9485-A46A-A67BD2D6D763}"/>
              </a:ext>
            </a:extLst>
          </p:cNvPr>
          <p:cNvSpPr/>
          <p:nvPr userDrawn="1"/>
        </p:nvSpPr>
        <p:spPr>
          <a:xfrm>
            <a:off x="803567" y="329415"/>
            <a:ext cx="3538724" cy="61868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colorful gradient on a black background&#10;&#10;Description automatically generated">
            <a:extLst>
              <a:ext uri="{FF2B5EF4-FFF2-40B4-BE49-F238E27FC236}">
                <a16:creationId xmlns:a16="http://schemas.microsoft.com/office/drawing/2014/main" id="{1B2BB6B9-EF29-3C73-2A3C-CF09EA6D3AF1}"/>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4700"/>
                    </a14:imgEffect>
                    <a14:imgEffect>
                      <a14:brightnessContrast contrast="-20000"/>
                    </a14:imgEffect>
                  </a14:imgLayer>
                </a14:imgProps>
              </a:ext>
              <a:ext uri="{28A0092B-C50C-407E-A947-70E740481C1C}">
                <a14:useLocalDpi xmlns:a14="http://schemas.microsoft.com/office/drawing/2010/main"/>
              </a:ext>
            </a:extLst>
          </a:blip>
          <a:srcRect l="18923"/>
          <a:stretch/>
        </p:blipFill>
        <p:spPr>
          <a:xfrm>
            <a:off x="0" y="506925"/>
            <a:ext cx="5699870" cy="5733888"/>
          </a:xfrm>
          <a:prstGeom prst="rect">
            <a:avLst/>
          </a:prstGeom>
        </p:spPr>
      </p:pic>
      <p:pic>
        <p:nvPicPr>
          <p:cNvPr id="8" name="Graphic 7">
            <a:extLst>
              <a:ext uri="{FF2B5EF4-FFF2-40B4-BE49-F238E27FC236}">
                <a16:creationId xmlns:a16="http://schemas.microsoft.com/office/drawing/2014/main" id="{78A5217E-2CE2-3F64-6AB4-EB0D30BE276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0800000">
            <a:off x="1599873" y="1268006"/>
            <a:ext cx="849017" cy="978035"/>
          </a:xfrm>
          <a:prstGeom prst="rect">
            <a:avLst/>
          </a:prstGeom>
        </p:spPr>
      </p:pic>
      <p:pic>
        <p:nvPicPr>
          <p:cNvPr id="9" name="Graphic 8">
            <a:extLst>
              <a:ext uri="{FF2B5EF4-FFF2-40B4-BE49-F238E27FC236}">
                <a16:creationId xmlns:a16="http://schemas.microsoft.com/office/drawing/2014/main" id="{A2FC963C-039A-17E9-178D-44753EC43F72}"/>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0800000">
            <a:off x="2897112" y="4722376"/>
            <a:ext cx="849017" cy="978035"/>
          </a:xfrm>
          <a:prstGeom prst="rect">
            <a:avLst/>
          </a:prstGeom>
        </p:spPr>
      </p:pic>
      <p:sp>
        <p:nvSpPr>
          <p:cNvPr id="10" name="Title 1">
            <a:extLst>
              <a:ext uri="{FF2B5EF4-FFF2-40B4-BE49-F238E27FC236}">
                <a16:creationId xmlns:a16="http://schemas.microsoft.com/office/drawing/2014/main" id="{2AE4342B-3BF5-0F3A-721B-C761F001434D}"/>
              </a:ext>
            </a:extLst>
          </p:cNvPr>
          <p:cNvSpPr>
            <a:spLocks noGrp="1"/>
          </p:cNvSpPr>
          <p:nvPr>
            <p:ph type="title"/>
          </p:nvPr>
        </p:nvSpPr>
        <p:spPr>
          <a:xfrm>
            <a:off x="768096" y="2505456"/>
            <a:ext cx="3575304" cy="2331720"/>
          </a:xfrm>
        </p:spPr>
        <p:txBody>
          <a:bodyPr>
            <a:normAutofit/>
          </a:bodyPr>
          <a:lstStyle>
            <a:lvl1pPr algn="ctr">
              <a:lnSpc>
                <a:spcPct val="90000"/>
              </a:lnSpc>
              <a:defRPr sz="3600" baseline="0"/>
            </a:lvl1pPr>
          </a:lstStyle>
          <a:p>
            <a:r>
              <a:rPr lang="en-US"/>
              <a:t>Click to edit Master title style</a:t>
            </a:r>
          </a:p>
        </p:txBody>
      </p:sp>
      <p:sp>
        <p:nvSpPr>
          <p:cNvPr id="2" name="Content Placeholder 7">
            <a:extLst>
              <a:ext uri="{FF2B5EF4-FFF2-40B4-BE49-F238E27FC236}">
                <a16:creationId xmlns:a16="http://schemas.microsoft.com/office/drawing/2014/main" id="{0975B60B-4328-7C87-7F8D-0730014D7AEA}"/>
              </a:ext>
            </a:extLst>
          </p:cNvPr>
          <p:cNvSpPr>
            <a:spLocks noGrp="1"/>
          </p:cNvSpPr>
          <p:nvPr>
            <p:ph sz="quarter" idx="15"/>
          </p:nvPr>
        </p:nvSpPr>
        <p:spPr>
          <a:xfrm>
            <a:off x="6144767" y="393616"/>
            <a:ext cx="4123944" cy="6070600"/>
          </a:xfrm>
        </p:spPr>
        <p:txBody>
          <a:bodyPr anchor="ctr"/>
          <a:lstStyle>
            <a:lvl1pPr marL="228600" indent="-228600">
              <a:lnSpc>
                <a:spcPct val="100000"/>
              </a:lnSpc>
              <a:spcBef>
                <a:spcPts val="600"/>
              </a:spcBef>
              <a:spcAft>
                <a:spcPts val="1200"/>
              </a:spcAft>
              <a:buFont typeface="Arial" panose="020B0604020202020204" pitchFamily="34" charset="0"/>
              <a:buChar char="•"/>
              <a:defRPr sz="1800" b="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6D185C39-AC94-8C87-B244-34719C148A20}"/>
              </a:ext>
            </a:extLst>
          </p:cNvPr>
          <p:cNvSpPr>
            <a:spLocks noGrp="1"/>
          </p:cNvSpPr>
          <p:nvPr>
            <p:ph type="dt" sz="half" idx="12"/>
          </p:nvPr>
        </p:nvSpPr>
        <p:spPr/>
        <p:txBody>
          <a:bodyPr/>
          <a:lstStyle/>
          <a:p>
            <a:r>
              <a:rPr lang="en-US" dirty="0"/>
              <a:t>20XX</a:t>
            </a:r>
          </a:p>
        </p:txBody>
      </p:sp>
      <p:sp>
        <p:nvSpPr>
          <p:cNvPr id="3" name="Footer Placeholder 2">
            <a:extLst>
              <a:ext uri="{FF2B5EF4-FFF2-40B4-BE49-F238E27FC236}">
                <a16:creationId xmlns:a16="http://schemas.microsoft.com/office/drawing/2014/main" id="{DB96E03E-A5BE-A491-2B5F-35AD90AE1C54}"/>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14A6FD6C-9CEF-3304-8E48-7A8C282A27FC}"/>
              </a:ext>
            </a:extLst>
          </p:cNvPr>
          <p:cNvSpPr>
            <a:spLocks noGrp="1"/>
          </p:cNvSpPr>
          <p:nvPr>
            <p:ph type="sldNum" sz="quarter" idx="11"/>
          </p:nvPr>
        </p:nvSpPr>
        <p:spPr/>
        <p:txBody>
          <a:bodyPr/>
          <a:lstStyle/>
          <a:p>
            <a:fld id="{98C0CDE5-970C-4CC4-BF43-0DA127E73E82}" type="slidenum">
              <a:rPr lang="en-US" smtClean="0"/>
              <a:pPr/>
              <a:t>‹#›</a:t>
            </a:fld>
            <a:endParaRPr lang="en-US" dirty="0"/>
          </a:p>
        </p:txBody>
      </p:sp>
    </p:spTree>
    <p:extLst>
      <p:ext uri="{BB962C8B-B14F-4D97-AF65-F5344CB8AC3E}">
        <p14:creationId xmlns:p14="http://schemas.microsoft.com/office/powerpoint/2010/main" val="3328618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CC7A06-20DF-11B2-DBA3-4AD5A0782F72}"/>
              </a:ext>
            </a:extLst>
          </p:cNvPr>
          <p:cNvSpPr/>
          <p:nvPr userDrawn="1"/>
        </p:nvSpPr>
        <p:spPr>
          <a:xfrm>
            <a:off x="6711599" y="329415"/>
            <a:ext cx="3538724" cy="61868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urple and blue gradient&#10;&#10;Description automatically generated">
            <a:extLst>
              <a:ext uri="{FF2B5EF4-FFF2-40B4-BE49-F238E27FC236}">
                <a16:creationId xmlns:a16="http://schemas.microsoft.com/office/drawing/2014/main" id="{7F2E8E22-8715-DC35-A1D6-9DE0F7D4E592}"/>
              </a:ext>
            </a:extLst>
          </p:cNvPr>
          <p:cNvPicPr>
            <a:picLocks noChangeAspect="1"/>
          </p:cNvPicPr>
          <p:nvPr userDrawn="1"/>
        </p:nvPicPr>
        <p:blipFill>
          <a:blip r:embed="rId2"/>
          <a:stretch>
            <a:fillRect/>
          </a:stretch>
        </p:blipFill>
        <p:spPr>
          <a:xfrm>
            <a:off x="5320146" y="430094"/>
            <a:ext cx="6635667" cy="5551084"/>
          </a:xfrm>
          <a:prstGeom prst="rect">
            <a:avLst/>
          </a:prstGeom>
        </p:spPr>
      </p:pic>
      <p:pic>
        <p:nvPicPr>
          <p:cNvPr id="8" name="Graphic 7">
            <a:extLst>
              <a:ext uri="{FF2B5EF4-FFF2-40B4-BE49-F238E27FC236}">
                <a16:creationId xmlns:a16="http://schemas.microsoft.com/office/drawing/2014/main" id="{CFA543A9-6610-874B-5B5A-83D92322A50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a:off x="5996376" y="1390616"/>
            <a:ext cx="849017" cy="978035"/>
          </a:xfrm>
          <a:prstGeom prst="rect">
            <a:avLst/>
          </a:prstGeom>
        </p:spPr>
      </p:pic>
      <p:pic>
        <p:nvPicPr>
          <p:cNvPr id="9" name="Graphic 8">
            <a:extLst>
              <a:ext uri="{FF2B5EF4-FFF2-40B4-BE49-F238E27FC236}">
                <a16:creationId xmlns:a16="http://schemas.microsoft.com/office/drawing/2014/main" id="{118BD6AF-5555-EEAD-E54D-5C0AD969A11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a:off x="8522918" y="4778529"/>
            <a:ext cx="849017" cy="978035"/>
          </a:xfrm>
          <a:prstGeom prst="rect">
            <a:avLst/>
          </a:prstGeom>
        </p:spPr>
      </p:pic>
      <p:sp>
        <p:nvSpPr>
          <p:cNvPr id="12" name="Title 1">
            <a:extLst>
              <a:ext uri="{FF2B5EF4-FFF2-40B4-BE49-F238E27FC236}">
                <a16:creationId xmlns:a16="http://schemas.microsoft.com/office/drawing/2014/main" id="{FC23DEBC-4628-999E-0CE4-A99E4EE0DC4C}"/>
              </a:ext>
            </a:extLst>
          </p:cNvPr>
          <p:cNvSpPr>
            <a:spLocks noGrp="1"/>
          </p:cNvSpPr>
          <p:nvPr>
            <p:ph type="title"/>
          </p:nvPr>
        </p:nvSpPr>
        <p:spPr>
          <a:xfrm>
            <a:off x="6711696" y="1956816"/>
            <a:ext cx="3502152" cy="3218688"/>
          </a:xfrm>
        </p:spPr>
        <p:txBody>
          <a:bodyPr>
            <a:normAutofit/>
          </a:bodyPr>
          <a:lstStyle>
            <a:lvl1pPr algn="ctr">
              <a:lnSpc>
                <a:spcPct val="90000"/>
              </a:lnSpc>
              <a:defRPr sz="3600" baseline="0"/>
            </a:lvl1pPr>
          </a:lstStyle>
          <a:p>
            <a:r>
              <a:rPr lang="en-US"/>
              <a:t>Click to edit Master title style</a:t>
            </a:r>
          </a:p>
        </p:txBody>
      </p:sp>
      <p:sp>
        <p:nvSpPr>
          <p:cNvPr id="10" name="Content Placeholder 7">
            <a:extLst>
              <a:ext uri="{FF2B5EF4-FFF2-40B4-BE49-F238E27FC236}">
                <a16:creationId xmlns:a16="http://schemas.microsoft.com/office/drawing/2014/main" id="{6D3C4B38-CA42-D6E7-A813-594FE780EBB8}"/>
              </a:ext>
            </a:extLst>
          </p:cNvPr>
          <p:cNvSpPr>
            <a:spLocks noGrp="1"/>
          </p:cNvSpPr>
          <p:nvPr>
            <p:ph sz="quarter" idx="15"/>
          </p:nvPr>
        </p:nvSpPr>
        <p:spPr>
          <a:xfrm>
            <a:off x="583724" y="705888"/>
            <a:ext cx="4123944" cy="5758328"/>
          </a:xfrm>
        </p:spPr>
        <p:txBody>
          <a:bodyPr anchor="ctr"/>
          <a:lstStyle>
            <a:lvl1pPr marL="228600" indent="-228600">
              <a:lnSpc>
                <a:spcPct val="100000"/>
              </a:lnSpc>
              <a:spcBef>
                <a:spcPts val="600"/>
              </a:spcBef>
              <a:spcAft>
                <a:spcPts val="1200"/>
              </a:spcAft>
              <a:buFont typeface="Arial" panose="020B0604020202020204" pitchFamily="34" charset="0"/>
              <a:buChar char="•"/>
              <a:defRPr sz="1800" b="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A5E7106E-AE9C-748D-BFA7-A5C720C40C74}"/>
              </a:ext>
            </a:extLst>
          </p:cNvPr>
          <p:cNvSpPr>
            <a:spLocks noGrp="1"/>
          </p:cNvSpPr>
          <p:nvPr>
            <p:ph type="dt" sz="half" idx="12"/>
          </p:nvPr>
        </p:nvSpPr>
        <p:spPr/>
        <p:txBody>
          <a:bodyPr/>
          <a:lstStyle/>
          <a:p>
            <a:r>
              <a:rPr lang="en-US" dirty="0"/>
              <a:t>20XX</a:t>
            </a:r>
          </a:p>
        </p:txBody>
      </p:sp>
      <p:sp>
        <p:nvSpPr>
          <p:cNvPr id="3" name="Footer Placeholder 2">
            <a:extLst>
              <a:ext uri="{FF2B5EF4-FFF2-40B4-BE49-F238E27FC236}">
                <a16:creationId xmlns:a16="http://schemas.microsoft.com/office/drawing/2014/main" id="{CFE05E23-DC2F-F555-BE36-6A4BA267493E}"/>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672624F6-261B-7F20-EE2A-8BE5871734E3}"/>
              </a:ext>
            </a:extLst>
          </p:cNvPr>
          <p:cNvSpPr>
            <a:spLocks noGrp="1"/>
          </p:cNvSpPr>
          <p:nvPr>
            <p:ph type="sldNum" sz="quarter" idx="11"/>
          </p:nvPr>
        </p:nvSpPr>
        <p:spPr/>
        <p:txBody>
          <a:bodyPr/>
          <a:lstStyle/>
          <a:p>
            <a:fld id="{98C0CDE5-970C-4CC4-BF43-0DA127E73E82}" type="slidenum">
              <a:rPr lang="en-US" smtClean="0"/>
              <a:pPr/>
              <a:t>‹#›</a:t>
            </a:fld>
            <a:endParaRPr lang="en-US" dirty="0"/>
          </a:p>
        </p:txBody>
      </p:sp>
    </p:spTree>
    <p:extLst>
      <p:ext uri="{BB962C8B-B14F-4D97-AF65-F5344CB8AC3E}">
        <p14:creationId xmlns:p14="http://schemas.microsoft.com/office/powerpoint/2010/main" val="152529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FF983AA-CC8F-F29A-16B4-FA97410056A9}"/>
              </a:ext>
            </a:extLst>
          </p:cNvPr>
          <p:cNvSpPr/>
          <p:nvPr userDrawn="1"/>
        </p:nvSpPr>
        <p:spPr>
          <a:xfrm>
            <a:off x="803566" y="329415"/>
            <a:ext cx="9459997" cy="61868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pic>
        <p:nvPicPr>
          <p:cNvPr id="7" name="Picture 6" descr="A purple and pink gradient on a black background&#10;&#10;Description automatically generated">
            <a:extLst>
              <a:ext uri="{FF2B5EF4-FFF2-40B4-BE49-F238E27FC236}">
                <a16:creationId xmlns:a16="http://schemas.microsoft.com/office/drawing/2014/main" id="{E0936C36-F50A-1523-04B4-873B36EE90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4545" y="5588693"/>
            <a:ext cx="3077487" cy="1269307"/>
          </a:xfrm>
          <a:prstGeom prst="rect">
            <a:avLst/>
          </a:prstGeom>
        </p:spPr>
      </p:pic>
      <p:pic>
        <p:nvPicPr>
          <p:cNvPr id="8" name="Graphic 7">
            <a:extLst>
              <a:ext uri="{FF2B5EF4-FFF2-40B4-BE49-F238E27FC236}">
                <a16:creationId xmlns:a16="http://schemas.microsoft.com/office/drawing/2014/main" id="{A3FF0649-2CAB-E241-1544-28122132EC7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a:off x="1405889" y="5226745"/>
            <a:ext cx="849017" cy="978035"/>
          </a:xfrm>
          <a:prstGeom prst="rect">
            <a:avLst/>
          </a:prstGeom>
        </p:spPr>
      </p:pic>
      <p:pic>
        <p:nvPicPr>
          <p:cNvPr id="9" name="Picture 8" descr="A purple and pink gradient on a black background&#10;&#10;Description automatically generated">
            <a:extLst>
              <a:ext uri="{FF2B5EF4-FFF2-40B4-BE49-F238E27FC236}">
                <a16:creationId xmlns:a16="http://schemas.microsoft.com/office/drawing/2014/main" id="{A3D7DA26-5AF7-F723-8332-D397C9D4FE88}"/>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694749" y="0"/>
            <a:ext cx="8497251" cy="2945508"/>
          </a:xfrm>
          <a:prstGeom prst="rect">
            <a:avLst/>
          </a:prstGeom>
        </p:spPr>
      </p:pic>
      <p:pic>
        <p:nvPicPr>
          <p:cNvPr id="10" name="Graphic 9">
            <a:extLst>
              <a:ext uri="{FF2B5EF4-FFF2-40B4-BE49-F238E27FC236}">
                <a16:creationId xmlns:a16="http://schemas.microsoft.com/office/drawing/2014/main" id="{4C212B63-01C0-9907-1952-5BD55C77E07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a:off x="9420682" y="255984"/>
            <a:ext cx="849017" cy="978035"/>
          </a:xfrm>
          <a:prstGeom prst="rect">
            <a:avLst/>
          </a:prstGeom>
        </p:spPr>
      </p:pic>
      <p:sp>
        <p:nvSpPr>
          <p:cNvPr id="13" name="Oval 12">
            <a:extLst>
              <a:ext uri="{FF2B5EF4-FFF2-40B4-BE49-F238E27FC236}">
                <a16:creationId xmlns:a16="http://schemas.microsoft.com/office/drawing/2014/main" id="{B39D6EFD-3D88-AC8E-C91F-AE704D5DC61D}"/>
              </a:ext>
            </a:extLst>
          </p:cNvPr>
          <p:cNvSpPr/>
          <p:nvPr userDrawn="1"/>
        </p:nvSpPr>
        <p:spPr>
          <a:xfrm>
            <a:off x="1161288" y="2121408"/>
            <a:ext cx="2606040" cy="26060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1F4C90D2-BA10-F371-768C-4773A2DD07B2}"/>
              </a:ext>
            </a:extLst>
          </p:cNvPr>
          <p:cNvSpPr>
            <a:spLocks noGrp="1"/>
          </p:cNvSpPr>
          <p:nvPr>
            <p:ph type="title"/>
          </p:nvPr>
        </p:nvSpPr>
        <p:spPr>
          <a:xfrm>
            <a:off x="4014216" y="1353312"/>
            <a:ext cx="5824728" cy="2459736"/>
          </a:xfrm>
        </p:spPr>
        <p:txBody>
          <a:bodyPr lIns="91440" rIns="91440" anchor="b">
            <a:noAutofit/>
          </a:bodyPr>
          <a:lstStyle>
            <a:lvl1pPr>
              <a:lnSpc>
                <a:spcPct val="100000"/>
              </a:lnSpc>
              <a:defRPr sz="3600">
                <a:solidFill>
                  <a:schemeClr val="accent1">
                    <a:lumMod val="50000"/>
                  </a:schemeClr>
                </a:solidFill>
              </a:defRPr>
            </a:lvl1pPr>
          </a:lstStyle>
          <a:p>
            <a:r>
              <a:rPr lang="en-US" dirty="0"/>
              <a:t>Click to edit Master title style</a:t>
            </a:r>
          </a:p>
        </p:txBody>
      </p:sp>
      <p:sp>
        <p:nvSpPr>
          <p:cNvPr id="12" name="Picture Placeholder 11">
            <a:extLst>
              <a:ext uri="{FF2B5EF4-FFF2-40B4-BE49-F238E27FC236}">
                <a16:creationId xmlns:a16="http://schemas.microsoft.com/office/drawing/2014/main" id="{4110A2D0-5263-97B9-023B-7DEE66187DB9}"/>
              </a:ext>
            </a:extLst>
          </p:cNvPr>
          <p:cNvSpPr>
            <a:spLocks noGrp="1"/>
          </p:cNvSpPr>
          <p:nvPr>
            <p:ph type="pic" sz="quarter" idx="13"/>
          </p:nvPr>
        </p:nvSpPr>
        <p:spPr>
          <a:xfrm>
            <a:off x="1275588" y="2235708"/>
            <a:ext cx="2377440" cy="2377440"/>
          </a:xfrm>
          <a:prstGeom prst="ellipse">
            <a:avLst/>
          </a:prstGeom>
        </p:spPr>
        <p:txBody>
          <a:bodyPr>
            <a:normAutofit/>
          </a:bodyPr>
          <a:lstStyle>
            <a:lvl1pPr marL="0" indent="0" algn="ctr">
              <a:buNone/>
              <a:defRPr sz="1600"/>
            </a:lvl1pPr>
          </a:lstStyle>
          <a:p>
            <a:endParaRPr lang="en-US" dirty="0"/>
          </a:p>
        </p:txBody>
      </p:sp>
      <p:sp>
        <p:nvSpPr>
          <p:cNvPr id="16" name="Text Placeholder 15">
            <a:extLst>
              <a:ext uri="{FF2B5EF4-FFF2-40B4-BE49-F238E27FC236}">
                <a16:creationId xmlns:a16="http://schemas.microsoft.com/office/drawing/2014/main" id="{A34938F3-05CE-10DD-2D42-621C5ECDCB43}"/>
              </a:ext>
            </a:extLst>
          </p:cNvPr>
          <p:cNvSpPr>
            <a:spLocks noGrp="1"/>
          </p:cNvSpPr>
          <p:nvPr>
            <p:ph type="body" sz="quarter" idx="14"/>
          </p:nvPr>
        </p:nvSpPr>
        <p:spPr>
          <a:xfrm>
            <a:off x="4014216" y="4050792"/>
            <a:ext cx="5824728" cy="1104900"/>
          </a:xfrm>
        </p:spPr>
        <p:txBody>
          <a:bodyPr lIns="91440" rIns="91440">
            <a:normAutofit/>
          </a:bodyPr>
          <a:lstStyle>
            <a:lvl1pPr marL="0" indent="0">
              <a:buNone/>
              <a:defRPr sz="1800" b="1"/>
            </a:lvl1pPr>
          </a:lstStyle>
          <a:p>
            <a:pPr lvl="0"/>
            <a:r>
              <a:rPr lang="en-US" dirty="0"/>
              <a:t>Click to edit Master text styles</a:t>
            </a:r>
          </a:p>
        </p:txBody>
      </p:sp>
      <p:sp>
        <p:nvSpPr>
          <p:cNvPr id="5" name="Date Placeholder 4">
            <a:extLst>
              <a:ext uri="{FF2B5EF4-FFF2-40B4-BE49-F238E27FC236}">
                <a16:creationId xmlns:a16="http://schemas.microsoft.com/office/drawing/2014/main" id="{77DA4635-CD35-105A-54F6-571A5B6C4693}"/>
              </a:ext>
            </a:extLst>
          </p:cNvPr>
          <p:cNvSpPr>
            <a:spLocks noGrp="1"/>
          </p:cNvSpPr>
          <p:nvPr>
            <p:ph type="dt" sz="half" idx="12"/>
          </p:nvPr>
        </p:nvSpPr>
        <p:spPr/>
        <p:txBody>
          <a:bodyPr/>
          <a:lstStyle/>
          <a:p>
            <a:r>
              <a:rPr lang="en-US" dirty="0"/>
              <a:t>20XX</a:t>
            </a:r>
          </a:p>
        </p:txBody>
      </p:sp>
      <p:sp>
        <p:nvSpPr>
          <p:cNvPr id="3" name="Footer Placeholder 2">
            <a:extLst>
              <a:ext uri="{FF2B5EF4-FFF2-40B4-BE49-F238E27FC236}">
                <a16:creationId xmlns:a16="http://schemas.microsoft.com/office/drawing/2014/main" id="{B932984F-04B1-F977-FBD2-4592E8E4D018}"/>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328DD725-F823-F190-62A8-AC33F67CA63F}"/>
              </a:ext>
            </a:extLst>
          </p:cNvPr>
          <p:cNvSpPr>
            <a:spLocks noGrp="1"/>
          </p:cNvSpPr>
          <p:nvPr>
            <p:ph type="sldNum" sz="quarter" idx="11"/>
          </p:nvPr>
        </p:nvSpPr>
        <p:spPr/>
        <p:txBody>
          <a:bodyPr/>
          <a:lstStyle/>
          <a:p>
            <a:fld id="{98C0CDE5-970C-4CC4-BF43-0DA127E73E82}" type="slidenum">
              <a:rPr lang="en-US" smtClean="0"/>
              <a:pPr/>
              <a:t>‹#›</a:t>
            </a:fld>
            <a:endParaRPr lang="en-US" dirty="0"/>
          </a:p>
        </p:txBody>
      </p:sp>
      <p:pic>
        <p:nvPicPr>
          <p:cNvPr id="17" name="Picture 16" descr="A purple and pink gradient on a black background&#10;&#10;Description automatically generated">
            <a:extLst>
              <a:ext uri="{FF2B5EF4-FFF2-40B4-BE49-F238E27FC236}">
                <a16:creationId xmlns:a16="http://schemas.microsoft.com/office/drawing/2014/main" id="{5DFBE14A-32CA-8A3F-8C86-D04E6B1DBAC0}"/>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flipH="1">
            <a:off x="-1" y="5293775"/>
            <a:ext cx="2361321" cy="1564225"/>
          </a:xfrm>
          <a:prstGeom prst="rect">
            <a:avLst/>
          </a:prstGeom>
        </p:spPr>
      </p:pic>
    </p:spTree>
    <p:extLst>
      <p:ext uri="{BB962C8B-B14F-4D97-AF65-F5344CB8AC3E}">
        <p14:creationId xmlns:p14="http://schemas.microsoft.com/office/powerpoint/2010/main" val="350178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3C984FB-85C6-3052-A9EA-F41806C314AF}"/>
              </a:ext>
            </a:extLst>
          </p:cNvPr>
          <p:cNvSpPr/>
          <p:nvPr userDrawn="1"/>
        </p:nvSpPr>
        <p:spPr>
          <a:xfrm>
            <a:off x="803565" y="1291472"/>
            <a:ext cx="9537638" cy="5249368"/>
          </a:xfrm>
          <a:prstGeom prst="rect">
            <a:avLst/>
          </a:prstGeom>
          <a:solidFill>
            <a:srgbClr val="C5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898EEF-CE97-B22D-6E75-D121E815D977}"/>
              </a:ext>
            </a:extLst>
          </p:cNvPr>
          <p:cNvSpPr>
            <a:spLocks noGrp="1"/>
          </p:cNvSpPr>
          <p:nvPr>
            <p:ph type="title"/>
          </p:nvPr>
        </p:nvSpPr>
        <p:spPr>
          <a:xfrm>
            <a:off x="804672" y="411480"/>
            <a:ext cx="9464040" cy="1325563"/>
          </a:xfrm>
        </p:spPr>
        <p:txBody>
          <a:bodyPr anchor="t">
            <a:normAutofit/>
          </a:bodyPr>
          <a:lstStyle>
            <a:lvl1pPr>
              <a:lnSpc>
                <a:spcPct val="100000"/>
              </a:lnSpc>
              <a:defRPr sz="3600">
                <a:solidFill>
                  <a:schemeClr val="accent1">
                    <a:lumMod val="50000"/>
                  </a:schemeClr>
                </a:solidFill>
              </a:defRPr>
            </a:lvl1pPr>
          </a:lstStyle>
          <a:p>
            <a:r>
              <a:rPr lang="en-US"/>
              <a:t>Click to edit Master title style</a:t>
            </a:r>
          </a:p>
        </p:txBody>
      </p:sp>
      <p:sp>
        <p:nvSpPr>
          <p:cNvPr id="28" name="Picture Placeholder 27">
            <a:extLst>
              <a:ext uri="{FF2B5EF4-FFF2-40B4-BE49-F238E27FC236}">
                <a16:creationId xmlns:a16="http://schemas.microsoft.com/office/drawing/2014/main" id="{3766CFA5-68C3-F68B-7E95-753DDAE1E550}"/>
              </a:ext>
            </a:extLst>
          </p:cNvPr>
          <p:cNvSpPr>
            <a:spLocks noGrp="1"/>
          </p:cNvSpPr>
          <p:nvPr>
            <p:ph type="pic" sz="quarter" idx="13"/>
          </p:nvPr>
        </p:nvSpPr>
        <p:spPr>
          <a:xfrm>
            <a:off x="1082498" y="1548481"/>
            <a:ext cx="8982675" cy="4736835"/>
          </a:xfrm>
          <a:custGeom>
            <a:avLst/>
            <a:gdLst>
              <a:gd name="connsiteX0" fmla="*/ 3400805 w 8982675"/>
              <a:gd name="connsiteY0" fmla="*/ 4656317 h 4736835"/>
              <a:gd name="connsiteX1" fmla="*/ 3768530 w 8982675"/>
              <a:gd name="connsiteY1" fmla="*/ 4708484 h 4736835"/>
              <a:gd name="connsiteX2" fmla="*/ 3854126 w 8982675"/>
              <a:gd name="connsiteY2" fmla="*/ 4736710 h 4736835"/>
              <a:gd name="connsiteX3" fmla="*/ 3352219 w 8982675"/>
              <a:gd name="connsiteY3" fmla="*/ 4736710 h 4736835"/>
              <a:gd name="connsiteX4" fmla="*/ 3267796 w 8982675"/>
              <a:gd name="connsiteY4" fmla="*/ 4658283 h 4736835"/>
              <a:gd name="connsiteX5" fmla="*/ 3400805 w 8982675"/>
              <a:gd name="connsiteY5" fmla="*/ 4656317 h 4736835"/>
              <a:gd name="connsiteX6" fmla="*/ 0 w 8982675"/>
              <a:gd name="connsiteY6" fmla="*/ 0 h 4736835"/>
              <a:gd name="connsiteX7" fmla="*/ 8982675 w 8982675"/>
              <a:gd name="connsiteY7" fmla="*/ 0 h 4736835"/>
              <a:gd name="connsiteX8" fmla="*/ 8982675 w 8982675"/>
              <a:gd name="connsiteY8" fmla="*/ 4736835 h 4736835"/>
              <a:gd name="connsiteX9" fmla="*/ 3950459 w 8982675"/>
              <a:gd name="connsiteY9" fmla="*/ 4736835 h 4736835"/>
              <a:gd name="connsiteX10" fmla="*/ 3788773 w 8982675"/>
              <a:gd name="connsiteY10" fmla="*/ 4674997 h 4736835"/>
              <a:gd name="connsiteX11" fmla="*/ 3228671 w 8982675"/>
              <a:gd name="connsiteY11" fmla="*/ 4623063 h 4736835"/>
              <a:gd name="connsiteX12" fmla="*/ 3132708 w 8982675"/>
              <a:gd name="connsiteY12" fmla="*/ 4545069 h 4736835"/>
              <a:gd name="connsiteX13" fmla="*/ 2691341 w 8982675"/>
              <a:gd name="connsiteY13" fmla="*/ 4402451 h 4736835"/>
              <a:gd name="connsiteX14" fmla="*/ 2104826 w 8982675"/>
              <a:gd name="connsiteY14" fmla="*/ 4577133 h 4736835"/>
              <a:gd name="connsiteX15" fmla="*/ 540354 w 8982675"/>
              <a:gd name="connsiteY15" fmla="*/ 3817187 h 4736835"/>
              <a:gd name="connsiteX16" fmla="*/ 0 w 8982675"/>
              <a:gd name="connsiteY16" fmla="*/ 3830433 h 473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82675" h="4736835">
                <a:moveTo>
                  <a:pt x="3400805" y="4656317"/>
                </a:moveTo>
                <a:cubicBezTo>
                  <a:pt x="3531347" y="4658926"/>
                  <a:pt x="3654347" y="4675523"/>
                  <a:pt x="3768530" y="4708484"/>
                </a:cubicBezTo>
                <a:cubicBezTo>
                  <a:pt x="3798214" y="4717150"/>
                  <a:pt x="3826726" y="4726559"/>
                  <a:pt x="3854126" y="4736710"/>
                </a:cubicBezTo>
                <a:lnTo>
                  <a:pt x="3352219" y="4736710"/>
                </a:lnTo>
                <a:cubicBezTo>
                  <a:pt x="3323028" y="4709289"/>
                  <a:pt x="3294579" y="4682734"/>
                  <a:pt x="3267796" y="4658283"/>
                </a:cubicBezTo>
                <a:cubicBezTo>
                  <a:pt x="3312939" y="4656132"/>
                  <a:pt x="3357291" y="4655448"/>
                  <a:pt x="3400805" y="4656317"/>
                </a:cubicBezTo>
                <a:close/>
                <a:moveTo>
                  <a:pt x="0" y="0"/>
                </a:moveTo>
                <a:lnTo>
                  <a:pt x="8982675" y="0"/>
                </a:lnTo>
                <a:lnTo>
                  <a:pt x="8982675" y="4736835"/>
                </a:lnTo>
                <a:lnTo>
                  <a:pt x="3950459" y="4736835"/>
                </a:lnTo>
                <a:cubicBezTo>
                  <a:pt x="3900904" y="4713870"/>
                  <a:pt x="3847214" y="4693133"/>
                  <a:pt x="3788773" y="4674997"/>
                </a:cubicBezTo>
                <a:cubicBezTo>
                  <a:pt x="3643810" y="4630924"/>
                  <a:pt x="3458920" y="4609197"/>
                  <a:pt x="3228671" y="4623063"/>
                </a:cubicBezTo>
                <a:cubicBezTo>
                  <a:pt x="3190841" y="4589513"/>
                  <a:pt x="3157763" y="4562153"/>
                  <a:pt x="3132708" y="4545069"/>
                </a:cubicBezTo>
                <a:cubicBezTo>
                  <a:pt x="3009900" y="4465156"/>
                  <a:pt x="2876972" y="4398675"/>
                  <a:pt x="2691341" y="4402451"/>
                </a:cubicBezTo>
                <a:cubicBezTo>
                  <a:pt x="2485283" y="4409074"/>
                  <a:pt x="2289531" y="4465898"/>
                  <a:pt x="2104826" y="4577133"/>
                </a:cubicBezTo>
                <a:cubicBezTo>
                  <a:pt x="1783304" y="4259153"/>
                  <a:pt x="1229373" y="3910408"/>
                  <a:pt x="540354" y="3817187"/>
                </a:cubicBezTo>
                <a:cubicBezTo>
                  <a:pt x="359907" y="3797131"/>
                  <a:pt x="179768" y="3802888"/>
                  <a:pt x="0" y="3830433"/>
                </a:cubicBezTo>
                <a:close/>
              </a:path>
            </a:pathLst>
          </a:custGeom>
        </p:spPr>
        <p:txBody>
          <a:bodyPr wrap="square">
            <a:noAutofit/>
          </a:bodyPr>
          <a:lstStyle/>
          <a:p>
            <a:endParaRPr lang="en-US" dirty="0"/>
          </a:p>
        </p:txBody>
      </p:sp>
      <p:pic>
        <p:nvPicPr>
          <p:cNvPr id="7" name="Picture 6" descr="A purple and pink gradient on a black background&#10;&#10;Description automatically generated">
            <a:extLst>
              <a:ext uri="{FF2B5EF4-FFF2-40B4-BE49-F238E27FC236}">
                <a16:creationId xmlns:a16="http://schemas.microsoft.com/office/drawing/2014/main" id="{846F15F4-7014-4E14-56B7-56D54599BA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315" t="-15152"/>
          <a:stretch/>
        </p:blipFill>
        <p:spPr>
          <a:xfrm rot="10800000" flipH="1">
            <a:off x="7432159" y="-25812"/>
            <a:ext cx="4767411" cy="837980"/>
          </a:xfrm>
          <a:prstGeom prst="rect">
            <a:avLst/>
          </a:prstGeom>
        </p:spPr>
      </p:pic>
      <p:pic>
        <p:nvPicPr>
          <p:cNvPr id="9" name="Picture 8" descr="A purple and pink gradient on a black background&#10;&#10;Description automatically generated">
            <a:extLst>
              <a:ext uri="{FF2B5EF4-FFF2-40B4-BE49-F238E27FC236}">
                <a16:creationId xmlns:a16="http://schemas.microsoft.com/office/drawing/2014/main" id="{3A669BB6-5B89-62EF-E05B-39C24D474115}"/>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flipH="1">
            <a:off x="1963474" y="5867628"/>
            <a:ext cx="4983673" cy="990372"/>
          </a:xfrm>
          <a:prstGeom prst="rect">
            <a:avLst/>
          </a:prstGeom>
        </p:spPr>
      </p:pic>
      <p:pic>
        <p:nvPicPr>
          <p:cNvPr id="11" name="Picture 10" descr="A colorful gradient shapes with a purple line&#10;&#10;Description automatically generated with medium confidence">
            <a:extLst>
              <a:ext uri="{FF2B5EF4-FFF2-40B4-BE49-F238E27FC236}">
                <a16:creationId xmlns:a16="http://schemas.microsoft.com/office/drawing/2014/main" id="{6B7DEE27-0CA8-84BE-2C04-6FDB3E588139}"/>
              </a:ext>
            </a:extLst>
          </p:cNvPr>
          <p:cNvPicPr>
            <a:picLocks noChangeAspect="1"/>
          </p:cNvPicPr>
          <p:nvPr/>
        </p:nvPicPr>
        <p:blipFill rotWithShape="1">
          <a:blip r:embed="rId4" cstate="screen">
            <a:alphaModFix/>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a:ext>
            </a:extLst>
          </a:blip>
          <a:srcRect/>
          <a:stretch/>
        </p:blipFill>
        <p:spPr>
          <a:xfrm rot="10800000">
            <a:off x="0" y="4753929"/>
            <a:ext cx="5788201" cy="2104070"/>
          </a:xfrm>
          <a:prstGeom prst="rect">
            <a:avLst/>
          </a:prstGeom>
        </p:spPr>
      </p:pic>
      <p:pic>
        <p:nvPicPr>
          <p:cNvPr id="12" name="Graphic 11">
            <a:extLst>
              <a:ext uri="{FF2B5EF4-FFF2-40B4-BE49-F238E27FC236}">
                <a16:creationId xmlns:a16="http://schemas.microsoft.com/office/drawing/2014/main" id="{AB0126E7-35C8-4EB5-B66B-D1260C4AE37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40380" y="5498683"/>
            <a:ext cx="904680" cy="1042157"/>
          </a:xfrm>
          <a:prstGeom prst="rect">
            <a:avLst/>
          </a:prstGeom>
        </p:spPr>
      </p:pic>
    </p:spTree>
    <p:extLst>
      <p:ext uri="{BB962C8B-B14F-4D97-AF65-F5344CB8AC3E}">
        <p14:creationId xmlns:p14="http://schemas.microsoft.com/office/powerpoint/2010/main" val="1938196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lef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53AAB7-5928-57F2-05DE-9C551FC2F2E3}"/>
              </a:ext>
            </a:extLst>
          </p:cNvPr>
          <p:cNvSpPr/>
          <p:nvPr userDrawn="1"/>
        </p:nvSpPr>
        <p:spPr>
          <a:xfrm>
            <a:off x="6711599" y="329415"/>
            <a:ext cx="3538724" cy="61868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1F8B0822-A3A0-6F7D-70AC-41FCAAB74F5D}"/>
              </a:ext>
            </a:extLst>
          </p:cNvPr>
          <p:cNvSpPr>
            <a:spLocks noGrp="1"/>
          </p:cNvSpPr>
          <p:nvPr>
            <p:ph type="title"/>
          </p:nvPr>
        </p:nvSpPr>
        <p:spPr>
          <a:xfrm>
            <a:off x="576072" y="539496"/>
            <a:ext cx="5961888" cy="1527048"/>
          </a:xfrm>
        </p:spPr>
        <p:txBody>
          <a:bodyPr anchor="ctr">
            <a:normAutofit/>
          </a:bodyPr>
          <a:lstStyle>
            <a:lvl1pPr>
              <a:lnSpc>
                <a:spcPct val="100000"/>
              </a:lnSpc>
              <a:defRPr sz="3600">
                <a:solidFill>
                  <a:schemeClr val="accent1">
                    <a:lumMod val="50000"/>
                  </a:schemeClr>
                </a:solidFill>
              </a:defRPr>
            </a:lvl1pPr>
          </a:lstStyle>
          <a:p>
            <a:r>
              <a:rPr lang="en-US" dirty="0"/>
              <a:t>Click to edit Master title style</a:t>
            </a:r>
          </a:p>
        </p:txBody>
      </p:sp>
      <p:sp>
        <p:nvSpPr>
          <p:cNvPr id="2" name="Content Placeholder 7">
            <a:extLst>
              <a:ext uri="{FF2B5EF4-FFF2-40B4-BE49-F238E27FC236}">
                <a16:creationId xmlns:a16="http://schemas.microsoft.com/office/drawing/2014/main" id="{BB8C22E1-E317-84DE-8D3D-93F1009D05FB}"/>
              </a:ext>
            </a:extLst>
          </p:cNvPr>
          <p:cNvSpPr>
            <a:spLocks noGrp="1"/>
          </p:cNvSpPr>
          <p:nvPr>
            <p:ph sz="quarter" idx="17"/>
          </p:nvPr>
        </p:nvSpPr>
        <p:spPr>
          <a:xfrm>
            <a:off x="576072" y="2112264"/>
            <a:ext cx="2618541" cy="4197096"/>
          </a:xfrm>
        </p:spPr>
        <p:txBody>
          <a:bodyPr anchor="t"/>
          <a:lstStyle>
            <a:lvl1pPr marL="228600" indent="-228600">
              <a:lnSpc>
                <a:spcPct val="100000"/>
              </a:lnSpc>
              <a:spcBef>
                <a:spcPts val="1000"/>
              </a:spcBef>
              <a:spcAft>
                <a:spcPts val="1200"/>
              </a:spcAft>
              <a:buFont typeface="Arial" panose="020B0604020202020204" pitchFamily="34" charset="0"/>
              <a:buChar char="•"/>
              <a:defRPr sz="1800" b="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p:txBody>
      </p:sp>
      <p:sp>
        <p:nvSpPr>
          <p:cNvPr id="8" name="Content Placeholder 7">
            <a:extLst>
              <a:ext uri="{FF2B5EF4-FFF2-40B4-BE49-F238E27FC236}">
                <a16:creationId xmlns:a16="http://schemas.microsoft.com/office/drawing/2014/main" id="{97DB1F03-8346-3188-F1C7-B0A5E86F6302}"/>
              </a:ext>
            </a:extLst>
          </p:cNvPr>
          <p:cNvSpPr>
            <a:spLocks noGrp="1"/>
          </p:cNvSpPr>
          <p:nvPr>
            <p:ph sz="quarter" idx="18"/>
          </p:nvPr>
        </p:nvSpPr>
        <p:spPr>
          <a:xfrm>
            <a:off x="3538728" y="2112264"/>
            <a:ext cx="2618541" cy="4197096"/>
          </a:xfrm>
        </p:spPr>
        <p:txBody>
          <a:bodyPr anchor="t"/>
          <a:lstStyle>
            <a:lvl1pPr marL="0" indent="0">
              <a:lnSpc>
                <a:spcPct val="100000"/>
              </a:lnSpc>
              <a:spcBef>
                <a:spcPts val="1000"/>
              </a:spcBef>
              <a:spcAft>
                <a:spcPts val="1200"/>
              </a:spcAft>
              <a:buFont typeface="Arial" panose="020B0604020202020204" pitchFamily="34" charset="0"/>
              <a:buNone/>
              <a:defRPr sz="1800" b="1"/>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p:txBody>
      </p:sp>
      <p:sp>
        <p:nvSpPr>
          <p:cNvPr id="5" name="Date Placeholder 4">
            <a:extLst>
              <a:ext uri="{FF2B5EF4-FFF2-40B4-BE49-F238E27FC236}">
                <a16:creationId xmlns:a16="http://schemas.microsoft.com/office/drawing/2014/main" id="{79FCFB5D-5D4D-191A-E033-35889513273D}"/>
              </a:ext>
            </a:extLst>
          </p:cNvPr>
          <p:cNvSpPr>
            <a:spLocks noGrp="1"/>
          </p:cNvSpPr>
          <p:nvPr>
            <p:ph type="dt" sz="half" idx="12"/>
          </p:nvPr>
        </p:nvSpPr>
        <p:spPr/>
        <p:txBody>
          <a:bodyPr/>
          <a:lstStyle/>
          <a:p>
            <a:r>
              <a:rPr lang="en-US" dirty="0"/>
              <a:t>20XX</a:t>
            </a:r>
          </a:p>
        </p:txBody>
      </p:sp>
      <p:sp>
        <p:nvSpPr>
          <p:cNvPr id="3" name="Footer Placeholder 2">
            <a:extLst>
              <a:ext uri="{FF2B5EF4-FFF2-40B4-BE49-F238E27FC236}">
                <a16:creationId xmlns:a16="http://schemas.microsoft.com/office/drawing/2014/main" id="{9FB8D263-095A-9E1E-0A55-36A5B42EC2BA}"/>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E5E28F88-D01C-0A01-2CA2-DBE75087BAD7}"/>
              </a:ext>
            </a:extLst>
          </p:cNvPr>
          <p:cNvSpPr>
            <a:spLocks noGrp="1"/>
          </p:cNvSpPr>
          <p:nvPr>
            <p:ph type="sldNum" sz="quarter" idx="11"/>
          </p:nvPr>
        </p:nvSpPr>
        <p:spPr/>
        <p:txBody>
          <a:bodyPr/>
          <a:lstStyle/>
          <a:p>
            <a:fld id="{98C0CDE5-970C-4CC4-BF43-0DA127E73E82}" type="slidenum">
              <a:rPr lang="en-US" smtClean="0"/>
              <a:pPr/>
              <a:t>‹#›</a:t>
            </a:fld>
            <a:endParaRPr lang="en-US" dirty="0"/>
          </a:p>
        </p:txBody>
      </p:sp>
      <p:pic>
        <p:nvPicPr>
          <p:cNvPr id="9" name="Picture 8" descr="A colorful liquid with a purple line&#10;&#10;Description automatically generated with medium confidence">
            <a:extLst>
              <a:ext uri="{FF2B5EF4-FFF2-40B4-BE49-F238E27FC236}">
                <a16:creationId xmlns:a16="http://schemas.microsoft.com/office/drawing/2014/main" id="{EFF156F3-9A7D-EAA4-4F00-E693C2A3FE7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385" b="-8059"/>
          <a:stretch/>
        </p:blipFill>
        <p:spPr>
          <a:xfrm rot="5400000">
            <a:off x="6813632" y="1479632"/>
            <a:ext cx="3355938" cy="7400798"/>
          </a:xfrm>
          <a:prstGeom prst="rect">
            <a:avLst/>
          </a:prstGeom>
        </p:spPr>
      </p:pic>
      <p:pic>
        <p:nvPicPr>
          <p:cNvPr id="10" name="Graphic 9">
            <a:extLst>
              <a:ext uri="{FF2B5EF4-FFF2-40B4-BE49-F238E27FC236}">
                <a16:creationId xmlns:a16="http://schemas.microsoft.com/office/drawing/2014/main" id="{167BAFAF-EE3F-5B9A-6382-910CD450D23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5400000" flipV="1">
            <a:off x="9408940" y="3205716"/>
            <a:ext cx="809263" cy="932240"/>
          </a:xfrm>
          <a:prstGeom prst="rect">
            <a:avLst/>
          </a:prstGeom>
        </p:spPr>
      </p:pic>
    </p:spTree>
    <p:extLst>
      <p:ext uri="{BB962C8B-B14F-4D97-AF65-F5344CB8AC3E}">
        <p14:creationId xmlns:p14="http://schemas.microsoft.com/office/powerpoint/2010/main" val="1926268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righ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F8B0822-A3A0-6F7D-70AC-41FCAAB74F5D}"/>
              </a:ext>
            </a:extLst>
          </p:cNvPr>
          <p:cNvSpPr>
            <a:spLocks noGrp="1"/>
          </p:cNvSpPr>
          <p:nvPr>
            <p:ph type="title"/>
          </p:nvPr>
        </p:nvSpPr>
        <p:spPr>
          <a:xfrm>
            <a:off x="3950207" y="539496"/>
            <a:ext cx="6038397" cy="1435608"/>
          </a:xfrm>
        </p:spPr>
        <p:txBody>
          <a:bodyPr anchor="ctr">
            <a:normAutofit/>
          </a:bodyPr>
          <a:lstStyle>
            <a:lvl1pPr>
              <a:lnSpc>
                <a:spcPct val="100000"/>
              </a:lnSpc>
              <a:defRPr sz="3600">
                <a:solidFill>
                  <a:schemeClr val="accent1">
                    <a:lumMod val="50000"/>
                  </a:schemeClr>
                </a:solidFill>
              </a:defRPr>
            </a:lvl1pPr>
          </a:lstStyle>
          <a:p>
            <a:r>
              <a:rPr lang="en-US" dirty="0"/>
              <a:t>Click to edit Master title style</a:t>
            </a:r>
          </a:p>
        </p:txBody>
      </p:sp>
      <p:sp>
        <p:nvSpPr>
          <p:cNvPr id="6" name="Content Placeholder 7">
            <a:extLst>
              <a:ext uri="{FF2B5EF4-FFF2-40B4-BE49-F238E27FC236}">
                <a16:creationId xmlns:a16="http://schemas.microsoft.com/office/drawing/2014/main" id="{1FEFF780-F9A6-D70C-43AF-EF361A89EECA}"/>
              </a:ext>
            </a:extLst>
          </p:cNvPr>
          <p:cNvSpPr>
            <a:spLocks noGrp="1"/>
          </p:cNvSpPr>
          <p:nvPr>
            <p:ph sz="quarter" idx="17"/>
          </p:nvPr>
        </p:nvSpPr>
        <p:spPr>
          <a:xfrm>
            <a:off x="3950000" y="2112264"/>
            <a:ext cx="2880567" cy="4197096"/>
          </a:xfrm>
        </p:spPr>
        <p:txBody>
          <a:bodyPr anchor="t"/>
          <a:lstStyle>
            <a:lvl1pPr marL="228600" indent="-228600">
              <a:lnSpc>
                <a:spcPct val="100000"/>
              </a:lnSpc>
              <a:spcBef>
                <a:spcPts val="1000"/>
              </a:spcBef>
              <a:spcAft>
                <a:spcPts val="1200"/>
              </a:spcAft>
              <a:buFont typeface="Arial" panose="020B0604020202020204" pitchFamily="34" charset="0"/>
              <a:buChar char="•"/>
              <a:defRPr sz="1800" b="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793AEFBC-F09B-894B-CD7A-F9C372585AF9}"/>
              </a:ext>
            </a:extLst>
          </p:cNvPr>
          <p:cNvSpPr>
            <a:spLocks noGrp="1"/>
          </p:cNvSpPr>
          <p:nvPr>
            <p:ph sz="quarter" idx="18"/>
          </p:nvPr>
        </p:nvSpPr>
        <p:spPr>
          <a:xfrm>
            <a:off x="7370065" y="2112264"/>
            <a:ext cx="3118104" cy="4197096"/>
          </a:xfrm>
        </p:spPr>
        <p:txBody>
          <a:bodyPr anchor="t"/>
          <a:lstStyle>
            <a:lvl1pPr marL="0" indent="0">
              <a:lnSpc>
                <a:spcPct val="100000"/>
              </a:lnSpc>
              <a:spcBef>
                <a:spcPts val="1000"/>
              </a:spcBef>
              <a:spcAft>
                <a:spcPts val="1200"/>
              </a:spcAft>
              <a:buFont typeface="Arial" panose="020B0604020202020204" pitchFamily="34" charset="0"/>
              <a:buNone/>
              <a:defRPr sz="1800" b="1"/>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9FCFB5D-5D4D-191A-E033-35889513273D}"/>
              </a:ext>
            </a:extLst>
          </p:cNvPr>
          <p:cNvSpPr>
            <a:spLocks noGrp="1"/>
          </p:cNvSpPr>
          <p:nvPr>
            <p:ph type="dt" sz="half" idx="12"/>
          </p:nvPr>
        </p:nvSpPr>
        <p:spPr/>
        <p:txBody>
          <a:bodyPr/>
          <a:lstStyle/>
          <a:p>
            <a:r>
              <a:rPr lang="en-US" dirty="0"/>
              <a:t>20XX</a:t>
            </a:r>
          </a:p>
        </p:txBody>
      </p:sp>
      <p:sp>
        <p:nvSpPr>
          <p:cNvPr id="3" name="Footer Placeholder 2">
            <a:extLst>
              <a:ext uri="{FF2B5EF4-FFF2-40B4-BE49-F238E27FC236}">
                <a16:creationId xmlns:a16="http://schemas.microsoft.com/office/drawing/2014/main" id="{9FB8D263-095A-9E1E-0A55-36A5B42EC2BA}"/>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E5E28F88-D01C-0A01-2CA2-DBE75087BAD7}"/>
              </a:ext>
            </a:extLst>
          </p:cNvPr>
          <p:cNvSpPr>
            <a:spLocks noGrp="1"/>
          </p:cNvSpPr>
          <p:nvPr>
            <p:ph type="sldNum" sz="quarter" idx="11"/>
          </p:nvPr>
        </p:nvSpPr>
        <p:spPr/>
        <p:txBody>
          <a:bodyPr/>
          <a:lstStyle/>
          <a:p>
            <a:fld id="{98C0CDE5-970C-4CC4-BF43-0DA127E73E82}" type="slidenum">
              <a:rPr lang="en-US" smtClean="0"/>
              <a:pPr/>
              <a:t>‹#›</a:t>
            </a:fld>
            <a:endParaRPr lang="en-US" dirty="0"/>
          </a:p>
        </p:txBody>
      </p:sp>
      <p:pic>
        <p:nvPicPr>
          <p:cNvPr id="10" name="Graphic 9">
            <a:extLst>
              <a:ext uri="{FF2B5EF4-FFF2-40B4-BE49-F238E27FC236}">
                <a16:creationId xmlns:a16="http://schemas.microsoft.com/office/drawing/2014/main" id="{167BAFAF-EE3F-5B9A-6382-910CD450D23B}"/>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5400000" flipV="1">
            <a:off x="9408940" y="3205716"/>
            <a:ext cx="809263" cy="932240"/>
          </a:xfrm>
          <a:prstGeom prst="rect">
            <a:avLst/>
          </a:prstGeom>
        </p:spPr>
      </p:pic>
      <p:sp>
        <p:nvSpPr>
          <p:cNvPr id="2" name="Rectangle 1">
            <a:extLst>
              <a:ext uri="{FF2B5EF4-FFF2-40B4-BE49-F238E27FC236}">
                <a16:creationId xmlns:a16="http://schemas.microsoft.com/office/drawing/2014/main" id="{D231B5D0-8E67-901E-73FB-36D970CB8F97}"/>
              </a:ext>
            </a:extLst>
          </p:cNvPr>
          <p:cNvSpPr/>
          <p:nvPr userDrawn="1"/>
        </p:nvSpPr>
        <p:spPr>
          <a:xfrm>
            <a:off x="711203" y="329416"/>
            <a:ext cx="2503051" cy="59790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colorful liquid with a purple line&#10;&#10;Description automatically generated with medium confidence">
            <a:extLst>
              <a:ext uri="{FF2B5EF4-FFF2-40B4-BE49-F238E27FC236}">
                <a16:creationId xmlns:a16="http://schemas.microsoft.com/office/drawing/2014/main" id="{EAB3AD9D-9B13-188E-617D-F1782596096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2022196" y="2022197"/>
            <a:ext cx="6858000" cy="2813606"/>
          </a:xfrm>
          <a:prstGeom prst="rect">
            <a:avLst/>
          </a:prstGeom>
        </p:spPr>
      </p:pic>
      <p:pic>
        <p:nvPicPr>
          <p:cNvPr id="15" name="Graphic 14">
            <a:extLst>
              <a:ext uri="{FF2B5EF4-FFF2-40B4-BE49-F238E27FC236}">
                <a16:creationId xmlns:a16="http://schemas.microsoft.com/office/drawing/2014/main" id="{757D6059-8E17-ABF1-8456-C15CE400B559}"/>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6200000" flipV="1">
            <a:off x="1635889" y="4247231"/>
            <a:ext cx="904680" cy="1042157"/>
          </a:xfrm>
          <a:prstGeom prst="rect">
            <a:avLst/>
          </a:prstGeom>
        </p:spPr>
      </p:pic>
    </p:spTree>
    <p:extLst>
      <p:ext uri="{BB962C8B-B14F-4D97-AF65-F5344CB8AC3E}">
        <p14:creationId xmlns:p14="http://schemas.microsoft.com/office/powerpoint/2010/main" val="951304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845D3B-A7CA-4751-B979-90553EDEB17F}"/>
              </a:ext>
            </a:extLst>
          </p:cNvPr>
          <p:cNvSpPr>
            <a:spLocks noGrp="1"/>
          </p:cNvSpPr>
          <p:nvPr>
            <p:ph type="title"/>
          </p:nvPr>
        </p:nvSpPr>
        <p:spPr>
          <a:xfrm>
            <a:off x="838200" y="365125"/>
            <a:ext cx="10165077" cy="1325563"/>
          </a:xfrm>
          <a:prstGeom prst="rect">
            <a:avLst/>
          </a:prstGeom>
        </p:spPr>
        <p:txBody>
          <a:bodyPr vert="horz" lIns="91440" tIns="45720" rIns="91440" bIns="45720" rtlCol="0" anchor="ctr">
            <a:normAutofit/>
          </a:bodyPr>
          <a:lstStyle/>
          <a:p>
            <a:r>
              <a:rPr lang="en-US" noProof="0" dirty="0"/>
              <a:t>Click to edit Master title style</a:t>
            </a:r>
          </a:p>
        </p:txBody>
      </p:sp>
      <p:sp>
        <p:nvSpPr>
          <p:cNvPr id="3" name="Text Placeholder 2">
            <a:extLst>
              <a:ext uri="{FF2B5EF4-FFF2-40B4-BE49-F238E27FC236}">
                <a16:creationId xmlns:a16="http://schemas.microsoft.com/office/drawing/2014/main" id="{46A43512-71B9-49DF-A1D4-8CE3742E4231}"/>
              </a:ext>
            </a:extLst>
          </p:cNvPr>
          <p:cNvSpPr>
            <a:spLocks noGrp="1"/>
          </p:cNvSpPr>
          <p:nvPr>
            <p:ph type="body" idx="1"/>
          </p:nvPr>
        </p:nvSpPr>
        <p:spPr>
          <a:xfrm>
            <a:off x="838200" y="1825625"/>
            <a:ext cx="10165077" cy="4351338"/>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a:extLst>
              <a:ext uri="{FF2B5EF4-FFF2-40B4-BE49-F238E27FC236}">
                <a16:creationId xmlns:a16="http://schemas.microsoft.com/office/drawing/2014/main" id="{EC8A98FF-2C58-4968-A1DC-0EBD6961C6D7}"/>
              </a:ext>
            </a:extLst>
          </p:cNvPr>
          <p:cNvSpPr>
            <a:spLocks noGrp="1"/>
          </p:cNvSpPr>
          <p:nvPr>
            <p:ph type="ftr" sz="quarter" idx="3"/>
          </p:nvPr>
        </p:nvSpPr>
        <p:spPr>
          <a:xfrm rot="16200000">
            <a:off x="10260076" y="3233420"/>
            <a:ext cx="3098800" cy="594360"/>
          </a:xfrm>
          <a:prstGeom prst="rect">
            <a:avLst/>
          </a:prstGeom>
        </p:spPr>
        <p:txBody>
          <a:bodyPr vert="horz" lIns="0" tIns="45720" rIns="91440" bIns="45720" rtlCol="0" anchor="t"/>
          <a:lstStyle>
            <a:lvl1pPr algn="ctr">
              <a:defRPr sz="1200" b="0">
                <a:solidFill>
                  <a:schemeClr val="accent1">
                    <a:lumMod val="5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C5E93C2C-842E-4579-ABBB-7ED2CC0BA18B}"/>
              </a:ext>
            </a:extLst>
          </p:cNvPr>
          <p:cNvSpPr>
            <a:spLocks noGrp="1"/>
          </p:cNvSpPr>
          <p:nvPr>
            <p:ph type="sldNum" sz="quarter" idx="4"/>
          </p:nvPr>
        </p:nvSpPr>
        <p:spPr>
          <a:xfrm rot="16200000">
            <a:off x="11274552" y="5632704"/>
            <a:ext cx="1069848" cy="594360"/>
          </a:xfrm>
          <a:prstGeom prst="rect">
            <a:avLst/>
          </a:prstGeom>
        </p:spPr>
        <p:txBody>
          <a:bodyPr vert="horz" lIns="91440" tIns="0" rIns="91440" bIns="45720" rtlCol="0" anchor="t"/>
          <a:lstStyle>
            <a:lvl1pPr algn="l">
              <a:defRPr sz="1400" b="0">
                <a:solidFill>
                  <a:schemeClr val="accent1">
                    <a:lumMod val="50000"/>
                  </a:schemeClr>
                </a:solidFill>
                <a:latin typeface="+mn-lt"/>
              </a:defRPr>
            </a:lvl1pPr>
          </a:lstStyle>
          <a:p>
            <a:fld id="{98C0CDE5-970C-4CC4-BF43-0DA127E73E82}" type="slidenum">
              <a:rPr lang="en-US" smtClean="0"/>
              <a:pPr/>
              <a:t>‹#›</a:t>
            </a:fld>
            <a:endParaRPr lang="en-US" dirty="0"/>
          </a:p>
        </p:txBody>
      </p:sp>
      <p:cxnSp>
        <p:nvCxnSpPr>
          <p:cNvPr id="8" name="Straight Connector 7">
            <a:extLst>
              <a:ext uri="{FF2B5EF4-FFF2-40B4-BE49-F238E27FC236}">
                <a16:creationId xmlns:a16="http://schemas.microsoft.com/office/drawing/2014/main" id="{E51359C3-8CE4-C25B-8E46-AFFF9EADFF92}"/>
              </a:ext>
            </a:extLst>
          </p:cNvPr>
          <p:cNvCxnSpPr/>
          <p:nvPr/>
        </p:nvCxnSpPr>
        <p:spPr>
          <a:xfrm>
            <a:off x="11091672" y="0"/>
            <a:ext cx="0" cy="6845701"/>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10">
            <a:extLst>
              <a:ext uri="{FF2B5EF4-FFF2-40B4-BE49-F238E27FC236}">
                <a16:creationId xmlns:a16="http://schemas.microsoft.com/office/drawing/2014/main" id="{D9B11C67-3806-82B6-01D7-1583184D5D41}"/>
              </a:ext>
            </a:extLst>
          </p:cNvPr>
          <p:cNvSpPr>
            <a:spLocks noGrp="1"/>
          </p:cNvSpPr>
          <p:nvPr>
            <p:ph type="dt" sz="half" idx="2"/>
          </p:nvPr>
        </p:nvSpPr>
        <p:spPr>
          <a:xfrm rot="16200000">
            <a:off x="11161152" y="745184"/>
            <a:ext cx="1296648" cy="594360"/>
          </a:xfrm>
          <a:prstGeom prst="rect">
            <a:avLst/>
          </a:prstGeom>
        </p:spPr>
        <p:txBody>
          <a:bodyPr vert="horz" lIns="91440" tIns="45720" rIns="91440" bIns="45720" rtlCol="0" anchor="t"/>
          <a:lstStyle>
            <a:lvl1pPr algn="r">
              <a:defRPr sz="1400">
                <a:solidFill>
                  <a:schemeClr val="accent1">
                    <a:lumMod val="50000"/>
                  </a:schemeClr>
                </a:solidFill>
              </a:defRPr>
            </a:lvl1pPr>
          </a:lstStyle>
          <a:p>
            <a:r>
              <a:rPr lang="en-US" dirty="0"/>
              <a:t>20XX</a:t>
            </a:r>
          </a:p>
        </p:txBody>
      </p:sp>
    </p:spTree>
    <p:extLst>
      <p:ext uri="{BB962C8B-B14F-4D97-AF65-F5344CB8AC3E}">
        <p14:creationId xmlns:p14="http://schemas.microsoft.com/office/powerpoint/2010/main" val="28288301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ftr="0" dt="0"/>
  <p:txStyles>
    <p:titleStyle>
      <a:lvl1pPr algn="l" defTabSz="914400" rtl="0" eaLnBrk="1" latinLnBrk="0" hangingPunct="1">
        <a:lnSpc>
          <a:spcPct val="113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150000"/>
        </a:lnSpc>
        <a:spcBef>
          <a:spcPts val="0"/>
        </a:spcBef>
        <a:buClr>
          <a:schemeClr val="accent2"/>
        </a:buClr>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600"/>
        </a:spcBef>
        <a:buClr>
          <a:schemeClr val="accent2"/>
        </a:buClr>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600"/>
        </a:spcBef>
        <a:buClr>
          <a:schemeClr val="accent2"/>
        </a:buClr>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3840" userDrawn="1">
          <p15:clr>
            <a:srgbClr val="F26B43"/>
          </p15:clr>
        </p15:guide>
        <p15:guide id="3" pos="574" userDrawn="1">
          <p15:clr>
            <a:srgbClr val="F26B43"/>
          </p15:clr>
        </p15:guide>
        <p15:guide id="4" pos="7106" userDrawn="1">
          <p15:clr>
            <a:srgbClr val="F26B43"/>
          </p15:clr>
        </p15:guide>
        <p15:guide id="5" orient="horz" pos="3748" userDrawn="1">
          <p15:clr>
            <a:srgbClr val="F26B43"/>
          </p15:clr>
        </p15:guide>
        <p15:guide id="6" pos="3250" userDrawn="1">
          <p15:clr>
            <a:srgbClr val="F26B43"/>
          </p15:clr>
        </p15:guide>
        <p15:guide id="7" pos="443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8/10/relationships/comments" Target="../comments/modernComment_180_F385001.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svg"/></Relationships>
</file>

<file path=ppt/slides/_rels/slide18.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40.png"/><Relationship Id="rId3" Type="http://schemas.openxmlformats.org/officeDocument/2006/relationships/image" Target="../media/image32.png"/><Relationship Id="rId7" Type="http://schemas.openxmlformats.org/officeDocument/2006/relationships/image" Target="../media/image37.png"/><Relationship Id="rId12" Type="http://schemas.openxmlformats.org/officeDocument/2006/relationships/customXml" Target="../ink/ink3.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hyperlink" Target="https://www.technologyreview.com/2006/10/06/273459/the-1-million-netflix-challenge/" TargetMode="External"/><Relationship Id="rId11" Type="http://schemas.openxmlformats.org/officeDocument/2006/relationships/image" Target="../media/image39.png"/><Relationship Id="rId5" Type="http://schemas.openxmlformats.org/officeDocument/2006/relationships/image" Target="../media/image36.png"/><Relationship Id="rId15" Type="http://schemas.openxmlformats.org/officeDocument/2006/relationships/image" Target="../media/image41.png"/><Relationship Id="rId10" Type="http://schemas.openxmlformats.org/officeDocument/2006/relationships/customXml" Target="../ink/ink2.xml"/><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customXml" Target="../ink/ink4.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31.sv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188_9EAEC816.xml"/><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87_D295E280.xm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03D7F5-3FA4-3B64-ACA2-1AB08CDC4A2E}"/>
              </a:ext>
            </a:extLst>
          </p:cNvPr>
          <p:cNvSpPr>
            <a:spLocks noGrp="1"/>
          </p:cNvSpPr>
          <p:nvPr>
            <p:ph type="title"/>
          </p:nvPr>
        </p:nvSpPr>
        <p:spPr>
          <a:xfrm>
            <a:off x="2680716" y="1307592"/>
            <a:ext cx="6830568" cy="1503847"/>
          </a:xfrm>
        </p:spPr>
        <p:txBody>
          <a:bodyPr>
            <a:normAutofit/>
          </a:bodyPr>
          <a:lstStyle/>
          <a:p>
            <a:pPr>
              <a:lnSpc>
                <a:spcPct val="112999"/>
              </a:lnSpc>
            </a:pPr>
            <a:r>
              <a:rPr lang="en-US" sz="3600" dirty="0">
                <a:solidFill>
                  <a:srgbClr val="111111"/>
                </a:solidFill>
                <a:ea typeface="+mj-lt"/>
                <a:cs typeface="+mj-lt"/>
              </a:rPr>
              <a:t>Predicting IMDb Show Popularity Using Machine Learning</a:t>
            </a:r>
            <a:endParaRPr lang="en-US" sz="3600" dirty="0">
              <a:cs typeface="Narkisim"/>
            </a:endParaRPr>
          </a:p>
        </p:txBody>
      </p:sp>
      <p:pic>
        <p:nvPicPr>
          <p:cNvPr id="3" name="תמונה 2">
            <a:extLst>
              <a:ext uri="{FF2B5EF4-FFF2-40B4-BE49-F238E27FC236}">
                <a16:creationId xmlns:a16="http://schemas.microsoft.com/office/drawing/2014/main" id="{AE25C4B3-806B-53C4-E485-F3771810CF27}"/>
              </a:ext>
            </a:extLst>
          </p:cNvPr>
          <p:cNvPicPr>
            <a:picLocks noChangeAspect="1"/>
          </p:cNvPicPr>
          <p:nvPr/>
        </p:nvPicPr>
        <p:blipFill>
          <a:blip r:embed="rId2"/>
          <a:stretch>
            <a:fillRect/>
          </a:stretch>
        </p:blipFill>
        <p:spPr>
          <a:xfrm>
            <a:off x="2680716" y="2811439"/>
            <a:ext cx="6830568" cy="3516159"/>
          </a:xfrm>
          <a:prstGeom prst="rect">
            <a:avLst/>
          </a:prstGeom>
        </p:spPr>
      </p:pic>
    </p:spTree>
    <p:extLst>
      <p:ext uri="{BB962C8B-B14F-4D97-AF65-F5344CB8AC3E}">
        <p14:creationId xmlns:p14="http://schemas.microsoft.com/office/powerpoint/2010/main" val="2798621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80A29B-87B6-29C9-2295-D36B76DCF9B8}"/>
              </a:ext>
            </a:extLst>
          </p:cNvPr>
          <p:cNvSpPr>
            <a:spLocks noGrp="1"/>
          </p:cNvSpPr>
          <p:nvPr>
            <p:ph type="title"/>
          </p:nvPr>
        </p:nvSpPr>
        <p:spPr>
          <a:xfrm>
            <a:off x="6729803" y="1983977"/>
            <a:ext cx="3502152" cy="3218688"/>
          </a:xfrm>
        </p:spPr>
        <p:txBody>
          <a:bodyPr/>
          <a:lstStyle/>
          <a:p>
            <a:r>
              <a:rPr lang="en-US" dirty="0"/>
              <a:t>EDA </a:t>
            </a:r>
            <a:br>
              <a:rPr lang="en-US" dirty="0"/>
            </a:br>
            <a:r>
              <a:rPr lang="en-US" dirty="0"/>
              <a:t>  </a:t>
            </a:r>
          </a:p>
        </p:txBody>
      </p:sp>
      <p:sp>
        <p:nvSpPr>
          <p:cNvPr id="4" name="Text Placeholder 3">
            <a:extLst>
              <a:ext uri="{FF2B5EF4-FFF2-40B4-BE49-F238E27FC236}">
                <a16:creationId xmlns:a16="http://schemas.microsoft.com/office/drawing/2014/main" id="{9F8883BF-4B40-D127-19A6-0A65D2A25EA7}"/>
              </a:ext>
            </a:extLst>
          </p:cNvPr>
          <p:cNvSpPr>
            <a:spLocks noGrp="1"/>
          </p:cNvSpPr>
          <p:nvPr>
            <p:ph sz="quarter" idx="15"/>
          </p:nvPr>
        </p:nvSpPr>
        <p:spPr>
          <a:xfrm>
            <a:off x="538457" y="81482"/>
            <a:ext cx="4797818" cy="6383326"/>
          </a:xfrm>
        </p:spPr>
        <p:txBody>
          <a:bodyPr>
            <a:normAutofit/>
          </a:bodyPr>
          <a:lstStyle/>
          <a:p>
            <a:r>
              <a:rPr lang="en-US" dirty="0"/>
              <a:t>Save data metrics.</a:t>
            </a:r>
          </a:p>
          <a:p>
            <a:r>
              <a:rPr lang="en-US" dirty="0"/>
              <a:t>Generate automated report.</a:t>
            </a:r>
          </a:p>
          <a:p>
            <a:r>
              <a:rPr lang="en-US" dirty="0"/>
              <a:t>Data description.</a:t>
            </a:r>
          </a:p>
          <a:p>
            <a:r>
              <a:rPr lang="en-US" dirty="0"/>
              <a:t>Statistical metrics, Visualizations.</a:t>
            </a:r>
          </a:p>
          <a:p>
            <a:r>
              <a:rPr lang="en-US" dirty="0"/>
              <a:t>Target variable description.</a:t>
            </a:r>
          </a:p>
          <a:p>
            <a:r>
              <a:rPr lang="en-US" dirty="0"/>
              <a:t> Relationships between data</a:t>
            </a:r>
          </a:p>
          <a:p>
            <a:pPr marL="0" indent="0">
              <a:buNone/>
            </a:pPr>
            <a:endParaRPr lang="en-US" dirty="0"/>
          </a:p>
        </p:txBody>
      </p:sp>
      <p:sp>
        <p:nvSpPr>
          <p:cNvPr id="3" name="Slide Number Placeholder 2">
            <a:extLst>
              <a:ext uri="{FF2B5EF4-FFF2-40B4-BE49-F238E27FC236}">
                <a16:creationId xmlns:a16="http://schemas.microsoft.com/office/drawing/2014/main" id="{A81FC143-FA9C-6F20-7583-F7B0FA8FF100}"/>
              </a:ext>
            </a:extLst>
          </p:cNvPr>
          <p:cNvSpPr>
            <a:spLocks noGrp="1"/>
          </p:cNvSpPr>
          <p:nvPr>
            <p:ph type="sldNum" sz="quarter" idx="11"/>
          </p:nvPr>
        </p:nvSpPr>
        <p:spPr>
          <a:xfrm rot="16200000">
            <a:off x="11274552" y="5632704"/>
            <a:ext cx="1069848" cy="594360"/>
          </a:xfrm>
        </p:spPr>
        <p:txBody>
          <a:bodyPr/>
          <a:lstStyle/>
          <a:p>
            <a:fld id="{98C0CDE5-970C-4CC4-BF43-0DA127E73E82}" type="slidenum">
              <a:rPr lang="en-US" smtClean="0"/>
              <a:pPr/>
              <a:t>10</a:t>
            </a:fld>
            <a:endParaRPr lang="en-US" dirty="0"/>
          </a:p>
        </p:txBody>
      </p:sp>
    </p:spTree>
    <p:extLst>
      <p:ext uri="{BB962C8B-B14F-4D97-AF65-F5344CB8AC3E}">
        <p14:creationId xmlns:p14="http://schemas.microsoft.com/office/powerpoint/2010/main" val="2480486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80A29B-87B6-29C9-2295-D36B76DCF9B8}"/>
              </a:ext>
            </a:extLst>
          </p:cNvPr>
          <p:cNvSpPr>
            <a:spLocks noGrp="1"/>
          </p:cNvSpPr>
          <p:nvPr>
            <p:ph type="title"/>
          </p:nvPr>
        </p:nvSpPr>
        <p:spPr>
          <a:xfrm>
            <a:off x="6729803" y="1983977"/>
            <a:ext cx="3502152" cy="3218688"/>
          </a:xfrm>
        </p:spPr>
        <p:txBody>
          <a:bodyPr/>
          <a:lstStyle/>
          <a:p>
            <a:r>
              <a:rPr lang="en-US" dirty="0"/>
              <a:t>EDA </a:t>
            </a:r>
            <a:br>
              <a:rPr lang="en-US" dirty="0"/>
            </a:br>
            <a:r>
              <a:rPr lang="en-US" dirty="0"/>
              <a:t>Insights  </a:t>
            </a:r>
          </a:p>
        </p:txBody>
      </p:sp>
      <p:sp>
        <p:nvSpPr>
          <p:cNvPr id="4" name="Text Placeholder 3">
            <a:extLst>
              <a:ext uri="{FF2B5EF4-FFF2-40B4-BE49-F238E27FC236}">
                <a16:creationId xmlns:a16="http://schemas.microsoft.com/office/drawing/2014/main" id="{9F8883BF-4B40-D127-19A6-0A65D2A25EA7}"/>
              </a:ext>
            </a:extLst>
          </p:cNvPr>
          <p:cNvSpPr>
            <a:spLocks noGrp="1"/>
          </p:cNvSpPr>
          <p:nvPr>
            <p:ph sz="quarter" idx="15"/>
          </p:nvPr>
        </p:nvSpPr>
        <p:spPr>
          <a:xfrm>
            <a:off x="538457" y="81482"/>
            <a:ext cx="4797818" cy="6383326"/>
          </a:xfrm>
        </p:spPr>
        <p:txBody>
          <a:bodyPr>
            <a:normAutofit/>
          </a:bodyPr>
          <a:lstStyle/>
          <a:p>
            <a:r>
              <a:rPr lang="en-US" dirty="0"/>
              <a:t>90% of items are translated into English.</a:t>
            </a:r>
          </a:p>
          <a:p>
            <a:r>
              <a:rPr lang="en-US" dirty="0"/>
              <a:t>90% of items are not adult items.</a:t>
            </a:r>
          </a:p>
          <a:p>
            <a:r>
              <a:rPr lang="en-US" dirty="0"/>
              <a:t>Generally, Less season is more popular.</a:t>
            </a:r>
          </a:p>
          <a:p>
            <a:endParaRPr lang="en-US" dirty="0"/>
          </a:p>
          <a:p>
            <a:endParaRPr lang="en-US" dirty="0"/>
          </a:p>
          <a:p>
            <a:r>
              <a:rPr lang="en-US" dirty="0"/>
              <a:t>Data Perspective:</a:t>
            </a:r>
          </a:p>
          <a:p>
            <a:pPr lvl="1"/>
            <a:r>
              <a:rPr lang="en-US" dirty="0"/>
              <a:t>Analyzing movie popularity by origin country can reveal that genres resonate well with audiences from specific countries, beyond continental influences.</a:t>
            </a:r>
          </a:p>
          <a:p>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A81FC143-FA9C-6F20-7583-F7B0FA8FF100}"/>
              </a:ext>
            </a:extLst>
          </p:cNvPr>
          <p:cNvSpPr>
            <a:spLocks noGrp="1"/>
          </p:cNvSpPr>
          <p:nvPr>
            <p:ph type="sldNum" sz="quarter" idx="11"/>
          </p:nvPr>
        </p:nvSpPr>
        <p:spPr>
          <a:xfrm rot="16200000">
            <a:off x="11274552" y="5632704"/>
            <a:ext cx="1069848" cy="594360"/>
          </a:xfrm>
        </p:spPr>
        <p:txBody>
          <a:bodyPr/>
          <a:lstStyle/>
          <a:p>
            <a:fld id="{98C0CDE5-970C-4CC4-BF43-0DA127E73E82}" type="slidenum">
              <a:rPr lang="en-US" smtClean="0"/>
              <a:pPr/>
              <a:t>11</a:t>
            </a:fld>
            <a:endParaRPr lang="en-US" dirty="0"/>
          </a:p>
        </p:txBody>
      </p:sp>
    </p:spTree>
    <p:extLst>
      <p:ext uri="{BB962C8B-B14F-4D97-AF65-F5344CB8AC3E}">
        <p14:creationId xmlns:p14="http://schemas.microsoft.com/office/powerpoint/2010/main" val="3703681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2800E4-16F4-4C03-CA7F-B04CEF62F289}"/>
              </a:ext>
            </a:extLst>
          </p:cNvPr>
          <p:cNvSpPr>
            <a:spLocks noGrp="1"/>
          </p:cNvSpPr>
          <p:nvPr>
            <p:ph type="title"/>
          </p:nvPr>
        </p:nvSpPr>
        <p:spPr>
          <a:xfrm>
            <a:off x="768096" y="2505456"/>
            <a:ext cx="3768099" cy="477214"/>
          </a:xfrm>
        </p:spPr>
        <p:txBody>
          <a:bodyPr>
            <a:normAutofit fontScale="90000"/>
          </a:bodyPr>
          <a:lstStyle/>
          <a:p>
            <a:r>
              <a:rPr lang="en-US" dirty="0"/>
              <a:t>Data Analysis </a:t>
            </a:r>
          </a:p>
        </p:txBody>
      </p:sp>
      <p:sp>
        <p:nvSpPr>
          <p:cNvPr id="5" name="Text Placeholder 4">
            <a:extLst>
              <a:ext uri="{FF2B5EF4-FFF2-40B4-BE49-F238E27FC236}">
                <a16:creationId xmlns:a16="http://schemas.microsoft.com/office/drawing/2014/main" id="{0B6F9B83-490C-3390-781C-B483ED3B5FB7}"/>
              </a:ext>
            </a:extLst>
          </p:cNvPr>
          <p:cNvSpPr>
            <a:spLocks noGrp="1"/>
          </p:cNvSpPr>
          <p:nvPr>
            <p:ph sz="quarter" idx="15"/>
          </p:nvPr>
        </p:nvSpPr>
        <p:spPr>
          <a:xfrm>
            <a:off x="6144767" y="393616"/>
            <a:ext cx="4123944" cy="6070600"/>
          </a:xfrm>
        </p:spPr>
        <p:txBody>
          <a:bodyPr>
            <a:normAutofit/>
          </a:bodyPr>
          <a:lstStyle/>
          <a:p>
            <a:pPr marL="0" indent="0">
              <a:buNone/>
            </a:pPr>
            <a:r>
              <a:rPr lang="en-US" dirty="0">
                <a:solidFill>
                  <a:srgbClr val="111111"/>
                </a:solidFill>
              </a:rPr>
              <a:t> </a:t>
            </a:r>
          </a:p>
        </p:txBody>
      </p:sp>
      <p:sp>
        <p:nvSpPr>
          <p:cNvPr id="3" name="Slide Number Placeholder 2">
            <a:extLst>
              <a:ext uri="{FF2B5EF4-FFF2-40B4-BE49-F238E27FC236}">
                <a16:creationId xmlns:a16="http://schemas.microsoft.com/office/drawing/2014/main" id="{1F2EA1C7-D3E0-3A85-A153-33043FCC3DBC}"/>
              </a:ext>
            </a:extLst>
          </p:cNvPr>
          <p:cNvSpPr>
            <a:spLocks noGrp="1"/>
          </p:cNvSpPr>
          <p:nvPr>
            <p:ph type="sldNum" sz="quarter" idx="11"/>
          </p:nvPr>
        </p:nvSpPr>
        <p:spPr>
          <a:xfrm rot="16200000">
            <a:off x="11274552" y="5632704"/>
            <a:ext cx="1069848" cy="594360"/>
          </a:xfrm>
        </p:spPr>
        <p:txBody>
          <a:bodyPr/>
          <a:lstStyle/>
          <a:p>
            <a:fld id="{98C0CDE5-970C-4CC4-BF43-0DA127E73E82}" type="slidenum">
              <a:rPr lang="en-US" smtClean="0"/>
              <a:pPr/>
              <a:t>12</a:t>
            </a:fld>
            <a:endParaRPr lang="en-US" dirty="0"/>
          </a:p>
        </p:txBody>
      </p:sp>
      <p:pic>
        <p:nvPicPr>
          <p:cNvPr id="6" name="תמונה 5">
            <a:extLst>
              <a:ext uri="{FF2B5EF4-FFF2-40B4-BE49-F238E27FC236}">
                <a16:creationId xmlns:a16="http://schemas.microsoft.com/office/drawing/2014/main" id="{BCB0F318-B902-428F-96EE-26E21D9FE2C0}"/>
              </a:ext>
            </a:extLst>
          </p:cNvPr>
          <p:cNvPicPr>
            <a:picLocks noChangeAspect="1"/>
          </p:cNvPicPr>
          <p:nvPr/>
        </p:nvPicPr>
        <p:blipFill>
          <a:blip r:embed="rId3"/>
          <a:stretch>
            <a:fillRect/>
          </a:stretch>
        </p:blipFill>
        <p:spPr>
          <a:xfrm>
            <a:off x="6892119" y="221866"/>
            <a:ext cx="3267121" cy="2697020"/>
          </a:xfrm>
          <a:prstGeom prst="rect">
            <a:avLst/>
          </a:prstGeom>
        </p:spPr>
      </p:pic>
      <p:pic>
        <p:nvPicPr>
          <p:cNvPr id="12" name="תמונה 11">
            <a:extLst>
              <a:ext uri="{FF2B5EF4-FFF2-40B4-BE49-F238E27FC236}">
                <a16:creationId xmlns:a16="http://schemas.microsoft.com/office/drawing/2014/main" id="{A50625AE-6132-3C12-AD9B-8E7530D80513}"/>
              </a:ext>
            </a:extLst>
          </p:cNvPr>
          <p:cNvPicPr>
            <a:picLocks noChangeAspect="1"/>
          </p:cNvPicPr>
          <p:nvPr/>
        </p:nvPicPr>
        <p:blipFill>
          <a:blip r:embed="rId4"/>
          <a:stretch>
            <a:fillRect/>
          </a:stretch>
        </p:blipFill>
        <p:spPr>
          <a:xfrm>
            <a:off x="7164564" y="3389882"/>
            <a:ext cx="3523782" cy="2697019"/>
          </a:xfrm>
          <a:prstGeom prst="rect">
            <a:avLst/>
          </a:prstGeom>
        </p:spPr>
      </p:pic>
    </p:spTree>
    <p:extLst>
      <p:ext uri="{BB962C8B-B14F-4D97-AF65-F5344CB8AC3E}">
        <p14:creationId xmlns:p14="http://schemas.microsoft.com/office/powerpoint/2010/main" val="25534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2800E4-16F4-4C03-CA7F-B04CEF62F289}"/>
              </a:ext>
            </a:extLst>
          </p:cNvPr>
          <p:cNvSpPr>
            <a:spLocks noGrp="1"/>
          </p:cNvSpPr>
          <p:nvPr>
            <p:ph type="title"/>
          </p:nvPr>
        </p:nvSpPr>
        <p:spPr>
          <a:xfrm>
            <a:off x="566790" y="2731652"/>
            <a:ext cx="3981325" cy="923544"/>
          </a:xfrm>
        </p:spPr>
        <p:txBody>
          <a:bodyPr>
            <a:normAutofit fontScale="90000"/>
          </a:bodyPr>
          <a:lstStyle/>
          <a:p>
            <a:r>
              <a:rPr lang="en-US" dirty="0"/>
              <a:t>Steps toward the model</a:t>
            </a:r>
          </a:p>
        </p:txBody>
      </p:sp>
      <p:sp>
        <p:nvSpPr>
          <p:cNvPr id="5" name="Text Placeholder 4">
            <a:extLst>
              <a:ext uri="{FF2B5EF4-FFF2-40B4-BE49-F238E27FC236}">
                <a16:creationId xmlns:a16="http://schemas.microsoft.com/office/drawing/2014/main" id="{0B6F9B83-490C-3390-781C-B483ED3B5FB7}"/>
              </a:ext>
            </a:extLst>
          </p:cNvPr>
          <p:cNvSpPr>
            <a:spLocks noGrp="1"/>
          </p:cNvSpPr>
          <p:nvPr>
            <p:ph sz="quarter" idx="15"/>
          </p:nvPr>
        </p:nvSpPr>
        <p:spPr>
          <a:xfrm>
            <a:off x="6144767" y="393616"/>
            <a:ext cx="4123944" cy="6070600"/>
          </a:xfrm>
        </p:spPr>
        <p:txBody>
          <a:bodyPr>
            <a:normAutofit/>
          </a:bodyPr>
          <a:lstStyle/>
          <a:p>
            <a:pPr marL="0" indent="0">
              <a:buNone/>
            </a:pPr>
            <a:r>
              <a:rPr lang="en-US" dirty="0">
                <a:solidFill>
                  <a:srgbClr val="111111"/>
                </a:solidFill>
              </a:rPr>
              <a:t> </a:t>
            </a:r>
          </a:p>
        </p:txBody>
      </p:sp>
      <p:sp>
        <p:nvSpPr>
          <p:cNvPr id="3" name="Slide Number Placeholder 2">
            <a:extLst>
              <a:ext uri="{FF2B5EF4-FFF2-40B4-BE49-F238E27FC236}">
                <a16:creationId xmlns:a16="http://schemas.microsoft.com/office/drawing/2014/main" id="{1F2EA1C7-D3E0-3A85-A153-33043FCC3DBC}"/>
              </a:ext>
            </a:extLst>
          </p:cNvPr>
          <p:cNvSpPr>
            <a:spLocks noGrp="1"/>
          </p:cNvSpPr>
          <p:nvPr>
            <p:ph type="sldNum" sz="quarter" idx="11"/>
          </p:nvPr>
        </p:nvSpPr>
        <p:spPr>
          <a:xfrm rot="16200000">
            <a:off x="11274552" y="5632704"/>
            <a:ext cx="1069848" cy="594360"/>
          </a:xfrm>
        </p:spPr>
        <p:txBody>
          <a:bodyPr/>
          <a:lstStyle/>
          <a:p>
            <a:fld id="{98C0CDE5-970C-4CC4-BF43-0DA127E73E82}" type="slidenum">
              <a:rPr lang="en-US" smtClean="0"/>
              <a:pPr/>
              <a:t>13</a:t>
            </a:fld>
            <a:endParaRPr lang="en-US" dirty="0"/>
          </a:p>
        </p:txBody>
      </p:sp>
      <p:sp>
        <p:nvSpPr>
          <p:cNvPr id="10" name="תיבת טקסט 9">
            <a:extLst>
              <a:ext uri="{FF2B5EF4-FFF2-40B4-BE49-F238E27FC236}">
                <a16:creationId xmlns:a16="http://schemas.microsoft.com/office/drawing/2014/main" id="{DE59377E-0FFD-C5D4-A3C7-CD62C68103CC}"/>
              </a:ext>
            </a:extLst>
          </p:cNvPr>
          <p:cNvSpPr txBox="1"/>
          <p:nvPr/>
        </p:nvSpPr>
        <p:spPr>
          <a:xfrm>
            <a:off x="4548115" y="536897"/>
            <a:ext cx="6506571" cy="5632311"/>
          </a:xfrm>
          <a:prstGeom prst="rect">
            <a:avLst/>
          </a:prstGeom>
          <a:noFill/>
        </p:spPr>
        <p:txBody>
          <a:bodyPr wrap="square">
            <a:spAutoFit/>
          </a:bodyPr>
          <a:lstStyle/>
          <a:p>
            <a:pPr algn="l"/>
            <a:r>
              <a:rPr lang="en-US" b="1" i="0" dirty="0">
                <a:solidFill>
                  <a:srgbClr val="111111"/>
                </a:solidFill>
                <a:effectLst/>
                <a:latin typeface="-apple-system"/>
              </a:rPr>
              <a:t>General Approach for Data Preprocessing and Model Training</a:t>
            </a:r>
          </a:p>
          <a:p>
            <a:pPr algn="l"/>
            <a:endParaRPr lang="en-US" b="1" i="0" dirty="0">
              <a:solidFill>
                <a:srgbClr val="111111"/>
              </a:solidFill>
              <a:effectLst/>
              <a:latin typeface="-apple-system"/>
            </a:endParaRPr>
          </a:p>
          <a:p>
            <a:pPr algn="l"/>
            <a:r>
              <a:rPr lang="en-US" b="1" i="0" dirty="0">
                <a:solidFill>
                  <a:srgbClr val="111111"/>
                </a:solidFill>
                <a:effectLst/>
                <a:latin typeface="-apple-system"/>
              </a:rPr>
              <a:t>Identify Data Type and Distribution</a:t>
            </a:r>
            <a:r>
              <a:rPr lang="en-US" b="0" i="0" dirty="0">
                <a:solidFill>
                  <a:srgbClr val="111111"/>
                </a:solidFill>
                <a:effectLst/>
                <a:latin typeface="-apple-system"/>
              </a:rPr>
              <a:t>: Determine if your data is continuous and whether it follows a normal or non-normal distribution, or if it is categorical and whether it is ordinal or Nominal (discrete\ non-ordinal) .</a:t>
            </a:r>
          </a:p>
          <a:p>
            <a:pPr algn="l"/>
            <a:endParaRPr lang="en-US" b="0" i="0" dirty="0">
              <a:solidFill>
                <a:srgbClr val="111111"/>
              </a:solidFill>
              <a:effectLst/>
              <a:latin typeface="-apple-system"/>
            </a:endParaRPr>
          </a:p>
          <a:p>
            <a:pPr marL="1200150" lvl="2" indent="-285750">
              <a:buFont typeface="+mj-lt"/>
              <a:buAutoNum type="arabicPeriod"/>
            </a:pPr>
            <a:r>
              <a:rPr lang="en-US" b="1" i="0" dirty="0">
                <a:solidFill>
                  <a:srgbClr val="111111"/>
                </a:solidFill>
                <a:effectLst/>
                <a:latin typeface="-apple-system"/>
              </a:rPr>
              <a:t>Imputation Method</a:t>
            </a:r>
            <a:r>
              <a:rPr lang="en-US" b="0" i="0" dirty="0">
                <a:solidFill>
                  <a:srgbClr val="111111"/>
                </a:solidFill>
                <a:effectLst/>
                <a:latin typeface="-apple-system"/>
              </a:rPr>
              <a:t>: Choose the appropriate imputation method based on your data type and distribution.</a:t>
            </a:r>
          </a:p>
          <a:p>
            <a:pPr marL="1200150" lvl="2" indent="-285750">
              <a:buFont typeface="+mj-lt"/>
              <a:buAutoNum type="arabicPeriod"/>
            </a:pPr>
            <a:endParaRPr lang="en-US" dirty="0">
              <a:solidFill>
                <a:srgbClr val="111111"/>
              </a:solidFill>
              <a:latin typeface="-apple-system"/>
            </a:endParaRPr>
          </a:p>
          <a:p>
            <a:pPr marL="1200150" lvl="2" indent="-285750">
              <a:buFont typeface="+mj-lt"/>
              <a:buAutoNum type="arabicPeriod"/>
            </a:pPr>
            <a:endParaRPr lang="en-US" dirty="0">
              <a:solidFill>
                <a:srgbClr val="111111"/>
              </a:solidFill>
              <a:latin typeface="-apple-system"/>
            </a:endParaRPr>
          </a:p>
          <a:p>
            <a:pPr marL="1200150" lvl="2" indent="-285750">
              <a:buFont typeface="+mj-lt"/>
              <a:buAutoNum type="arabicPeriod"/>
            </a:pPr>
            <a:endParaRPr lang="en-US" b="0" i="0" dirty="0">
              <a:solidFill>
                <a:srgbClr val="111111"/>
              </a:solidFill>
              <a:effectLst/>
              <a:latin typeface="-apple-system"/>
            </a:endParaRPr>
          </a:p>
          <a:p>
            <a:pPr marL="1200150" lvl="2" indent="-285750">
              <a:buFont typeface="+mj-lt"/>
              <a:buAutoNum type="arabicPeriod"/>
            </a:pPr>
            <a:r>
              <a:rPr lang="en-US" b="1" i="0" dirty="0">
                <a:solidFill>
                  <a:srgbClr val="111111"/>
                </a:solidFill>
                <a:effectLst/>
                <a:latin typeface="-apple-system"/>
              </a:rPr>
              <a:t>Feature Selection Method</a:t>
            </a:r>
            <a:r>
              <a:rPr lang="en-US" b="0" i="0" dirty="0">
                <a:solidFill>
                  <a:srgbClr val="111111"/>
                </a:solidFill>
                <a:effectLst/>
                <a:latin typeface="-apple-system"/>
              </a:rPr>
              <a:t>: Pick the best feature selection method considering your data type and target feature.</a:t>
            </a:r>
          </a:p>
          <a:p>
            <a:pPr marL="1200150" lvl="2" indent="-285750">
              <a:buFont typeface="+mj-lt"/>
              <a:buAutoNum type="arabicPeriod"/>
            </a:pPr>
            <a:endParaRPr lang="en-US" dirty="0">
              <a:solidFill>
                <a:srgbClr val="111111"/>
              </a:solidFill>
              <a:latin typeface="-apple-system"/>
            </a:endParaRPr>
          </a:p>
          <a:p>
            <a:pPr marL="1200150" lvl="2" indent="-285750">
              <a:buFont typeface="+mj-lt"/>
              <a:buAutoNum type="arabicPeriod"/>
            </a:pPr>
            <a:endParaRPr lang="en-US" b="0" i="0" dirty="0">
              <a:solidFill>
                <a:srgbClr val="111111"/>
              </a:solidFill>
              <a:effectLst/>
              <a:latin typeface="-apple-system"/>
            </a:endParaRPr>
          </a:p>
          <a:p>
            <a:pPr marL="1200150" lvl="2" indent="-285750">
              <a:buFont typeface="+mj-lt"/>
              <a:buAutoNum type="arabicPeriod"/>
            </a:pPr>
            <a:r>
              <a:rPr lang="en-US" b="1" i="0" dirty="0">
                <a:solidFill>
                  <a:srgbClr val="111111"/>
                </a:solidFill>
                <a:effectLst/>
                <a:latin typeface="-apple-system"/>
              </a:rPr>
              <a:t>Model Training</a:t>
            </a:r>
            <a:r>
              <a:rPr lang="en-US" b="0" i="0" dirty="0">
                <a:solidFill>
                  <a:srgbClr val="111111"/>
                </a:solidFill>
                <a:effectLst/>
                <a:latin typeface="-apple-system"/>
              </a:rPr>
              <a:t>: Select the most suitable algorithms for your data type and target feature.</a:t>
            </a:r>
          </a:p>
        </p:txBody>
      </p:sp>
    </p:spTree>
    <p:extLst>
      <p:ext uri="{BB962C8B-B14F-4D97-AF65-F5344CB8AC3E}">
        <p14:creationId xmlns:p14="http://schemas.microsoft.com/office/powerpoint/2010/main" val="232749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48D029-6E5D-5C40-EE46-7913B8F2A1FF}"/>
              </a:ext>
            </a:extLst>
          </p:cNvPr>
          <p:cNvSpPr>
            <a:spLocks noGrp="1"/>
          </p:cNvSpPr>
          <p:nvPr>
            <p:ph type="body" sz="quarter" idx="14"/>
          </p:nvPr>
        </p:nvSpPr>
        <p:spPr>
          <a:xfrm>
            <a:off x="4014216" y="4050792"/>
            <a:ext cx="5824728" cy="1104900"/>
          </a:xfrm>
        </p:spPr>
        <p:txBody>
          <a:bodyPr vert="horz" lIns="91440" tIns="45720" rIns="91440" bIns="45720" rtlCol="0" anchor="t">
            <a:normAutofit/>
          </a:bodyPr>
          <a:lstStyle/>
          <a:p>
            <a:endParaRPr lang="en-US" dirty="0"/>
          </a:p>
          <a:p>
            <a:endParaRPr lang="en-US" dirty="0"/>
          </a:p>
        </p:txBody>
      </p:sp>
      <p:sp>
        <p:nvSpPr>
          <p:cNvPr id="3" name="Slide Number Placeholder 2">
            <a:extLst>
              <a:ext uri="{FF2B5EF4-FFF2-40B4-BE49-F238E27FC236}">
                <a16:creationId xmlns:a16="http://schemas.microsoft.com/office/drawing/2014/main" id="{892A2015-C113-6985-07BD-D6494CD0A580}"/>
              </a:ext>
            </a:extLst>
          </p:cNvPr>
          <p:cNvSpPr>
            <a:spLocks noGrp="1"/>
          </p:cNvSpPr>
          <p:nvPr>
            <p:ph type="sldNum" sz="quarter" idx="11"/>
          </p:nvPr>
        </p:nvSpPr>
        <p:spPr>
          <a:xfrm rot="16200000">
            <a:off x="11274552" y="5632704"/>
            <a:ext cx="1069848" cy="594360"/>
          </a:xfrm>
        </p:spPr>
        <p:txBody>
          <a:bodyPr/>
          <a:lstStyle/>
          <a:p>
            <a:fld id="{98C0CDE5-970C-4CC4-BF43-0DA127E73E82}" type="slidenum">
              <a:rPr lang="en-US" smtClean="0"/>
              <a:pPr/>
              <a:t>14</a:t>
            </a:fld>
            <a:endParaRPr lang="en-US" dirty="0"/>
          </a:p>
        </p:txBody>
      </p:sp>
      <p:pic>
        <p:nvPicPr>
          <p:cNvPr id="7" name="תמונה 6">
            <a:extLst>
              <a:ext uri="{FF2B5EF4-FFF2-40B4-BE49-F238E27FC236}">
                <a16:creationId xmlns:a16="http://schemas.microsoft.com/office/drawing/2014/main" id="{A4A301BD-9095-E55C-B637-B3E99740385C}"/>
              </a:ext>
            </a:extLst>
          </p:cNvPr>
          <p:cNvPicPr>
            <a:picLocks noChangeAspect="1"/>
          </p:cNvPicPr>
          <p:nvPr/>
        </p:nvPicPr>
        <p:blipFill>
          <a:blip r:embed="rId3"/>
          <a:stretch>
            <a:fillRect/>
          </a:stretch>
        </p:blipFill>
        <p:spPr>
          <a:xfrm>
            <a:off x="5386812" y="1403304"/>
            <a:ext cx="4659932" cy="3031574"/>
          </a:xfrm>
          <a:prstGeom prst="rect">
            <a:avLst/>
          </a:prstGeom>
        </p:spPr>
      </p:pic>
      <p:pic>
        <p:nvPicPr>
          <p:cNvPr id="9" name="תמונה 8">
            <a:extLst>
              <a:ext uri="{FF2B5EF4-FFF2-40B4-BE49-F238E27FC236}">
                <a16:creationId xmlns:a16="http://schemas.microsoft.com/office/drawing/2014/main" id="{ECE0E6FC-A5D8-BF5D-4960-9C560F6A8D82}"/>
              </a:ext>
            </a:extLst>
          </p:cNvPr>
          <p:cNvPicPr>
            <a:picLocks noChangeAspect="1"/>
          </p:cNvPicPr>
          <p:nvPr/>
        </p:nvPicPr>
        <p:blipFill>
          <a:blip r:embed="rId4"/>
          <a:stretch>
            <a:fillRect/>
          </a:stretch>
        </p:blipFill>
        <p:spPr>
          <a:xfrm>
            <a:off x="2830477" y="4693251"/>
            <a:ext cx="5849166" cy="1400370"/>
          </a:xfrm>
          <a:prstGeom prst="rect">
            <a:avLst/>
          </a:prstGeom>
        </p:spPr>
      </p:pic>
      <p:sp>
        <p:nvSpPr>
          <p:cNvPr id="10" name="תיבת טקסט 9">
            <a:extLst>
              <a:ext uri="{FF2B5EF4-FFF2-40B4-BE49-F238E27FC236}">
                <a16:creationId xmlns:a16="http://schemas.microsoft.com/office/drawing/2014/main" id="{91E28761-CE37-8EAE-4429-1DBFC8D1E82A}"/>
              </a:ext>
            </a:extLst>
          </p:cNvPr>
          <p:cNvSpPr txBox="1"/>
          <p:nvPr/>
        </p:nvSpPr>
        <p:spPr>
          <a:xfrm>
            <a:off x="1176950" y="1077362"/>
            <a:ext cx="4146488" cy="369332"/>
          </a:xfrm>
          <a:prstGeom prst="rect">
            <a:avLst/>
          </a:prstGeom>
          <a:noFill/>
        </p:spPr>
        <p:txBody>
          <a:bodyPr wrap="square" rtlCol="0">
            <a:spAutoFit/>
          </a:bodyPr>
          <a:lstStyle/>
          <a:p>
            <a:r>
              <a:rPr lang="en-US" dirty="0"/>
              <a:t>Generally, Less season  is more popular </a:t>
            </a:r>
          </a:p>
        </p:txBody>
      </p:sp>
      <p:sp>
        <p:nvSpPr>
          <p:cNvPr id="11" name="תיבת טקסט 10">
            <a:extLst>
              <a:ext uri="{FF2B5EF4-FFF2-40B4-BE49-F238E27FC236}">
                <a16:creationId xmlns:a16="http://schemas.microsoft.com/office/drawing/2014/main" id="{B18F3192-322A-FFDC-B36E-8CC6F14CDD86}"/>
              </a:ext>
            </a:extLst>
          </p:cNvPr>
          <p:cNvSpPr txBox="1"/>
          <p:nvPr/>
        </p:nvSpPr>
        <p:spPr>
          <a:xfrm>
            <a:off x="6142153" y="313158"/>
            <a:ext cx="1584357" cy="461665"/>
          </a:xfrm>
          <a:prstGeom prst="rect">
            <a:avLst/>
          </a:prstGeom>
          <a:noFill/>
        </p:spPr>
        <p:txBody>
          <a:bodyPr wrap="square" rtlCol="0">
            <a:spAutoFit/>
          </a:bodyPr>
          <a:lstStyle/>
          <a:p>
            <a:r>
              <a:rPr lang="en-US" sz="2400" b="1" dirty="0"/>
              <a:t>EDA</a:t>
            </a:r>
          </a:p>
        </p:txBody>
      </p:sp>
    </p:spTree>
    <p:extLst>
      <p:ext uri="{BB962C8B-B14F-4D97-AF65-F5344CB8AC3E}">
        <p14:creationId xmlns:p14="http://schemas.microsoft.com/office/powerpoint/2010/main" val="2680384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48D029-6E5D-5C40-EE46-7913B8F2A1FF}"/>
              </a:ext>
            </a:extLst>
          </p:cNvPr>
          <p:cNvSpPr>
            <a:spLocks noGrp="1"/>
          </p:cNvSpPr>
          <p:nvPr>
            <p:ph type="body" sz="quarter" idx="14"/>
          </p:nvPr>
        </p:nvSpPr>
        <p:spPr>
          <a:xfrm>
            <a:off x="4014216" y="4050792"/>
            <a:ext cx="5824728" cy="1104900"/>
          </a:xfrm>
        </p:spPr>
        <p:txBody>
          <a:bodyPr vert="horz" lIns="91440" tIns="45720" rIns="91440" bIns="45720" rtlCol="0" anchor="t">
            <a:normAutofit/>
          </a:bodyPr>
          <a:lstStyle/>
          <a:p>
            <a:endParaRPr lang="en-US" dirty="0"/>
          </a:p>
          <a:p>
            <a:endParaRPr lang="en-US" dirty="0"/>
          </a:p>
        </p:txBody>
      </p:sp>
      <p:sp>
        <p:nvSpPr>
          <p:cNvPr id="3" name="Slide Number Placeholder 2">
            <a:extLst>
              <a:ext uri="{FF2B5EF4-FFF2-40B4-BE49-F238E27FC236}">
                <a16:creationId xmlns:a16="http://schemas.microsoft.com/office/drawing/2014/main" id="{892A2015-C113-6985-07BD-D6494CD0A580}"/>
              </a:ext>
            </a:extLst>
          </p:cNvPr>
          <p:cNvSpPr>
            <a:spLocks noGrp="1"/>
          </p:cNvSpPr>
          <p:nvPr>
            <p:ph type="sldNum" sz="quarter" idx="11"/>
          </p:nvPr>
        </p:nvSpPr>
        <p:spPr>
          <a:xfrm rot="16200000">
            <a:off x="11274552" y="5632704"/>
            <a:ext cx="1069848" cy="594360"/>
          </a:xfrm>
        </p:spPr>
        <p:txBody>
          <a:bodyPr/>
          <a:lstStyle/>
          <a:p>
            <a:fld id="{98C0CDE5-970C-4CC4-BF43-0DA127E73E82}" type="slidenum">
              <a:rPr lang="en-US" smtClean="0"/>
              <a:pPr/>
              <a:t>15</a:t>
            </a:fld>
            <a:endParaRPr lang="en-US" dirty="0"/>
          </a:p>
        </p:txBody>
      </p:sp>
      <p:sp>
        <p:nvSpPr>
          <p:cNvPr id="10" name="תיבת טקסט 9">
            <a:extLst>
              <a:ext uri="{FF2B5EF4-FFF2-40B4-BE49-F238E27FC236}">
                <a16:creationId xmlns:a16="http://schemas.microsoft.com/office/drawing/2014/main" id="{91E28761-CE37-8EAE-4429-1DBFC8D1E82A}"/>
              </a:ext>
            </a:extLst>
          </p:cNvPr>
          <p:cNvSpPr txBox="1"/>
          <p:nvPr/>
        </p:nvSpPr>
        <p:spPr>
          <a:xfrm>
            <a:off x="1098042" y="2174966"/>
            <a:ext cx="4368095" cy="2308324"/>
          </a:xfrm>
          <a:prstGeom prst="rect">
            <a:avLst/>
          </a:prstGeom>
          <a:noFill/>
        </p:spPr>
        <p:txBody>
          <a:bodyPr wrap="square" rtlCol="0">
            <a:spAutoFit/>
          </a:bodyPr>
          <a:lstStyle/>
          <a:p>
            <a:r>
              <a:rPr lang="en-US" b="0" i="0" dirty="0">
                <a:solidFill>
                  <a:srgbClr val="111111"/>
                </a:solidFill>
                <a:effectLst/>
                <a:latin typeface="-apple-system"/>
              </a:rPr>
              <a:t>We found that genres like:</a:t>
            </a:r>
          </a:p>
          <a:p>
            <a:endParaRPr lang="en-US" b="0" i="0" dirty="0">
              <a:solidFill>
                <a:srgbClr val="111111"/>
              </a:solidFill>
              <a:effectLst/>
              <a:latin typeface="-apple-system"/>
            </a:endParaRPr>
          </a:p>
          <a:p>
            <a:pPr lvl="1"/>
            <a:r>
              <a:rPr lang="en-US" b="0" i="0" dirty="0">
                <a:solidFill>
                  <a:srgbClr val="111111"/>
                </a:solidFill>
                <a:effectLst/>
                <a:latin typeface="-apple-system"/>
              </a:rPr>
              <a:t>Action &amp; Adventure, </a:t>
            </a:r>
          </a:p>
          <a:p>
            <a:pPr lvl="1"/>
            <a:r>
              <a:rPr lang="en-US" b="0" i="0" dirty="0">
                <a:solidFill>
                  <a:srgbClr val="111111"/>
                </a:solidFill>
                <a:effectLst/>
                <a:latin typeface="-apple-system"/>
              </a:rPr>
              <a:t>Drama, </a:t>
            </a:r>
          </a:p>
          <a:p>
            <a:pPr lvl="1"/>
            <a:r>
              <a:rPr lang="en-US" b="0" i="0" dirty="0">
                <a:solidFill>
                  <a:srgbClr val="111111"/>
                </a:solidFill>
                <a:effectLst/>
                <a:latin typeface="-apple-system"/>
              </a:rPr>
              <a:t>Crime, </a:t>
            </a:r>
          </a:p>
          <a:p>
            <a:pPr lvl="1"/>
            <a:r>
              <a:rPr lang="en-US" b="0" i="0" dirty="0">
                <a:solidFill>
                  <a:srgbClr val="111111"/>
                </a:solidFill>
                <a:effectLst/>
                <a:latin typeface="-apple-system"/>
              </a:rPr>
              <a:t>Sci-Fi &amp; Fantasy</a:t>
            </a:r>
          </a:p>
          <a:p>
            <a:pPr lvl="1"/>
            <a:endParaRPr lang="en-US" b="0" i="0" dirty="0">
              <a:solidFill>
                <a:srgbClr val="111111"/>
              </a:solidFill>
              <a:effectLst/>
              <a:latin typeface="-apple-system"/>
            </a:endParaRPr>
          </a:p>
          <a:p>
            <a:r>
              <a:rPr lang="en-US" b="0" i="0" dirty="0">
                <a:solidFill>
                  <a:srgbClr val="111111"/>
                </a:solidFill>
                <a:effectLst/>
                <a:latin typeface="-apple-system"/>
              </a:rPr>
              <a:t>are the most popular.</a:t>
            </a:r>
            <a:endParaRPr lang="en-US" dirty="0"/>
          </a:p>
        </p:txBody>
      </p:sp>
      <p:pic>
        <p:nvPicPr>
          <p:cNvPr id="4" name="תמונה 3">
            <a:extLst>
              <a:ext uri="{FF2B5EF4-FFF2-40B4-BE49-F238E27FC236}">
                <a16:creationId xmlns:a16="http://schemas.microsoft.com/office/drawing/2014/main" id="{B11BF444-847E-9FFD-192E-46A8695CEB2D}"/>
              </a:ext>
            </a:extLst>
          </p:cNvPr>
          <p:cNvPicPr>
            <a:picLocks noChangeAspect="1"/>
          </p:cNvPicPr>
          <p:nvPr/>
        </p:nvPicPr>
        <p:blipFill>
          <a:blip r:embed="rId2"/>
          <a:stretch>
            <a:fillRect/>
          </a:stretch>
        </p:blipFill>
        <p:spPr>
          <a:xfrm>
            <a:off x="5466137" y="1533866"/>
            <a:ext cx="3460580" cy="2483637"/>
          </a:xfrm>
          <a:prstGeom prst="rect">
            <a:avLst/>
          </a:prstGeom>
        </p:spPr>
      </p:pic>
      <p:pic>
        <p:nvPicPr>
          <p:cNvPr id="8" name="תמונה 7">
            <a:extLst>
              <a:ext uri="{FF2B5EF4-FFF2-40B4-BE49-F238E27FC236}">
                <a16:creationId xmlns:a16="http://schemas.microsoft.com/office/drawing/2014/main" id="{FBD70323-3C10-C9FC-5C74-E4681F4213C5}"/>
              </a:ext>
            </a:extLst>
          </p:cNvPr>
          <p:cNvPicPr>
            <a:picLocks noChangeAspect="1"/>
          </p:cNvPicPr>
          <p:nvPr/>
        </p:nvPicPr>
        <p:blipFill>
          <a:blip r:embed="rId3"/>
          <a:stretch>
            <a:fillRect/>
          </a:stretch>
        </p:blipFill>
        <p:spPr>
          <a:xfrm>
            <a:off x="3061725" y="4517362"/>
            <a:ext cx="5344271" cy="771633"/>
          </a:xfrm>
          <a:prstGeom prst="rect">
            <a:avLst/>
          </a:prstGeom>
        </p:spPr>
      </p:pic>
      <p:pic>
        <p:nvPicPr>
          <p:cNvPr id="12" name="תמונה 11">
            <a:extLst>
              <a:ext uri="{FF2B5EF4-FFF2-40B4-BE49-F238E27FC236}">
                <a16:creationId xmlns:a16="http://schemas.microsoft.com/office/drawing/2014/main" id="{F782C7F3-8612-2D04-A3C0-57A72C6C1255}"/>
              </a:ext>
            </a:extLst>
          </p:cNvPr>
          <p:cNvPicPr>
            <a:picLocks noChangeAspect="1"/>
          </p:cNvPicPr>
          <p:nvPr/>
        </p:nvPicPr>
        <p:blipFill>
          <a:blip r:embed="rId4"/>
          <a:stretch>
            <a:fillRect/>
          </a:stretch>
        </p:blipFill>
        <p:spPr>
          <a:xfrm>
            <a:off x="3061725" y="5288995"/>
            <a:ext cx="5344271" cy="1239590"/>
          </a:xfrm>
          <a:prstGeom prst="rect">
            <a:avLst/>
          </a:prstGeom>
        </p:spPr>
      </p:pic>
      <p:sp>
        <p:nvSpPr>
          <p:cNvPr id="13" name="תיבת טקסט 12">
            <a:extLst>
              <a:ext uri="{FF2B5EF4-FFF2-40B4-BE49-F238E27FC236}">
                <a16:creationId xmlns:a16="http://schemas.microsoft.com/office/drawing/2014/main" id="{37630373-7A20-42E6-E5B1-97FB2715194B}"/>
              </a:ext>
            </a:extLst>
          </p:cNvPr>
          <p:cNvSpPr txBox="1"/>
          <p:nvPr/>
        </p:nvSpPr>
        <p:spPr>
          <a:xfrm>
            <a:off x="6142153" y="313158"/>
            <a:ext cx="1584357" cy="461665"/>
          </a:xfrm>
          <a:prstGeom prst="rect">
            <a:avLst/>
          </a:prstGeom>
          <a:noFill/>
        </p:spPr>
        <p:txBody>
          <a:bodyPr wrap="square" rtlCol="0">
            <a:spAutoFit/>
          </a:bodyPr>
          <a:lstStyle/>
          <a:p>
            <a:r>
              <a:rPr lang="en-US" sz="2400" b="1" dirty="0"/>
              <a:t>EDA</a:t>
            </a:r>
          </a:p>
        </p:txBody>
      </p:sp>
    </p:spTree>
    <p:extLst>
      <p:ext uri="{BB962C8B-B14F-4D97-AF65-F5344CB8AC3E}">
        <p14:creationId xmlns:p14="http://schemas.microsoft.com/office/powerpoint/2010/main" val="2077007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3BFF0-A530-8CCC-739B-DC20E0F5E382}"/>
              </a:ext>
            </a:extLst>
          </p:cNvPr>
          <p:cNvSpPr>
            <a:spLocks noGrp="1"/>
          </p:cNvSpPr>
          <p:nvPr>
            <p:ph type="title"/>
          </p:nvPr>
        </p:nvSpPr>
        <p:spPr>
          <a:xfrm>
            <a:off x="804672" y="411480"/>
            <a:ext cx="9464040" cy="1325563"/>
          </a:xfrm>
        </p:spPr>
        <p:txBody>
          <a:bodyPr/>
          <a:lstStyle/>
          <a:p>
            <a:r>
              <a:rPr lang="en-US" dirty="0"/>
              <a:t>Build the Lego Blocks Toward Model.</a:t>
            </a:r>
          </a:p>
        </p:txBody>
      </p:sp>
      <p:pic>
        <p:nvPicPr>
          <p:cNvPr id="9" name="Picture Placeholder 8" descr="A person and a child playing with blocks">
            <a:extLst>
              <a:ext uri="{FF2B5EF4-FFF2-40B4-BE49-F238E27FC236}">
                <a16:creationId xmlns:a16="http://schemas.microsoft.com/office/drawing/2014/main" id="{A5D20515-62B3-5C9A-5FC9-1E77AD2B72A5}"/>
              </a:ext>
            </a:extLst>
          </p:cNvPr>
          <p:cNvPicPr>
            <a:picLocks noGrp="1" noChangeAspect="1"/>
          </p:cNvPicPr>
          <p:nvPr>
            <p:ph type="pic" sz="quarter" idx="13"/>
          </p:nvPr>
        </p:nvPicPr>
        <p:blipFill rotWithShape="1">
          <a:blip r:embed="rId2">
            <a:duotone>
              <a:schemeClr val="accent4">
                <a:shade val="45000"/>
                <a:satMod val="135000"/>
              </a:schemeClr>
              <a:prstClr val="white"/>
            </a:duotone>
          </a:blip>
          <a:srcRect t="10445" b="10445"/>
          <a:stretch/>
        </p:blipFill>
        <p:spPr>
          <a:xfrm>
            <a:off x="1082498" y="1548481"/>
            <a:ext cx="8982675" cy="4736835"/>
          </a:xfrm>
        </p:spPr>
      </p:pic>
    </p:spTree>
    <p:extLst>
      <p:ext uri="{BB962C8B-B14F-4D97-AF65-F5344CB8AC3E}">
        <p14:creationId xmlns:p14="http://schemas.microsoft.com/office/powerpoint/2010/main" val="4192282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1AEF9A40-C51A-C31D-2BCB-5698D78AE454}"/>
              </a:ext>
            </a:extLst>
          </p:cNvPr>
          <p:cNvSpPr>
            <a:spLocks noGrp="1"/>
          </p:cNvSpPr>
          <p:nvPr>
            <p:ph type="title"/>
          </p:nvPr>
        </p:nvSpPr>
        <p:spPr>
          <a:xfrm>
            <a:off x="804672" y="411480"/>
            <a:ext cx="9464040" cy="1279208"/>
          </a:xfrm>
        </p:spPr>
        <p:txBody>
          <a:bodyPr>
            <a:normAutofit/>
          </a:bodyPr>
          <a:lstStyle/>
          <a:p>
            <a:r>
              <a:rPr lang="en-US" dirty="0"/>
              <a:t>FE</a:t>
            </a:r>
            <a:r>
              <a:rPr lang="he-IL" dirty="0"/>
              <a:t>:</a:t>
            </a:r>
            <a:endParaRPr lang="en-US" dirty="0"/>
          </a:p>
        </p:txBody>
      </p:sp>
      <p:sp>
        <p:nvSpPr>
          <p:cNvPr id="4" name="Slide Number Placeholder 3">
            <a:extLst>
              <a:ext uri="{FF2B5EF4-FFF2-40B4-BE49-F238E27FC236}">
                <a16:creationId xmlns:a16="http://schemas.microsoft.com/office/drawing/2014/main" id="{84BF0F98-CBCF-CDCC-93A5-08433444B0E0}"/>
              </a:ext>
            </a:extLst>
          </p:cNvPr>
          <p:cNvSpPr>
            <a:spLocks noGrp="1"/>
          </p:cNvSpPr>
          <p:nvPr>
            <p:ph type="sldNum" sz="quarter" idx="11"/>
          </p:nvPr>
        </p:nvSpPr>
        <p:spPr>
          <a:xfrm rot="16200000">
            <a:off x="11274552" y="5632704"/>
            <a:ext cx="1069848" cy="594360"/>
          </a:xfrm>
        </p:spPr>
        <p:txBody>
          <a:bodyPr/>
          <a:lstStyle/>
          <a:p>
            <a:fld id="{98C0CDE5-970C-4CC4-BF43-0DA127E73E82}" type="slidenum">
              <a:rPr lang="en-US" smtClean="0"/>
              <a:pPr/>
              <a:t>17</a:t>
            </a:fld>
            <a:endParaRPr lang="en-US" dirty="0"/>
          </a:p>
        </p:txBody>
      </p:sp>
      <p:sp>
        <p:nvSpPr>
          <p:cNvPr id="16" name="חץ: ימינה 15">
            <a:extLst>
              <a:ext uri="{FF2B5EF4-FFF2-40B4-BE49-F238E27FC236}">
                <a16:creationId xmlns:a16="http://schemas.microsoft.com/office/drawing/2014/main" id="{59FF623A-247C-C089-7902-81A9D01202A5}"/>
              </a:ext>
            </a:extLst>
          </p:cNvPr>
          <p:cNvSpPr/>
          <p:nvPr/>
        </p:nvSpPr>
        <p:spPr>
          <a:xfrm>
            <a:off x="8887403" y="4047428"/>
            <a:ext cx="914400" cy="487226"/>
          </a:xfrm>
          <a:prstGeom prst="rightArrow">
            <a:avLst/>
          </a:prstGeom>
          <a:gradFill>
            <a:gsLst>
              <a:gs pos="0">
                <a:schemeClr val="tx1"/>
              </a:gs>
              <a:gs pos="100000">
                <a:schemeClr val="tx2"/>
              </a:gs>
            </a:gsLst>
            <a:lin ang="3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גרפיקה 17" descr="תג x עם מילוי מלא">
            <a:extLst>
              <a:ext uri="{FF2B5EF4-FFF2-40B4-BE49-F238E27FC236}">
                <a16:creationId xmlns:a16="http://schemas.microsoft.com/office/drawing/2014/main" id="{98406D95-1EEA-C136-219C-0F400908F5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6924" y="3837680"/>
            <a:ext cx="1071757" cy="1069849"/>
          </a:xfrm>
          <a:prstGeom prst="rect">
            <a:avLst/>
          </a:prstGeom>
        </p:spPr>
      </p:pic>
      <p:sp>
        <p:nvSpPr>
          <p:cNvPr id="19" name="תיבת טקסט 18">
            <a:extLst>
              <a:ext uri="{FF2B5EF4-FFF2-40B4-BE49-F238E27FC236}">
                <a16:creationId xmlns:a16="http://schemas.microsoft.com/office/drawing/2014/main" id="{89D56501-451D-CFC8-4803-4ABD04E4CF72}"/>
              </a:ext>
            </a:extLst>
          </p:cNvPr>
          <p:cNvSpPr txBox="1"/>
          <p:nvPr/>
        </p:nvSpPr>
        <p:spPr>
          <a:xfrm>
            <a:off x="804670" y="3252195"/>
            <a:ext cx="2995684" cy="923330"/>
          </a:xfrm>
          <a:prstGeom prst="rect">
            <a:avLst/>
          </a:prstGeom>
          <a:noFill/>
        </p:spPr>
        <p:txBody>
          <a:bodyPr wrap="square" rtlCol="0">
            <a:spAutoFit/>
          </a:bodyPr>
          <a:lstStyle/>
          <a:p>
            <a:r>
              <a:rPr lang="en-US" dirty="0">
                <a:solidFill>
                  <a:srgbClr val="FF0000"/>
                </a:solidFill>
                <a:highlight>
                  <a:srgbClr val="FFFF00"/>
                </a:highlight>
              </a:rPr>
              <a:t>Netflix paid 1M$ for a group of sciences for model that was changed.</a:t>
            </a:r>
          </a:p>
        </p:txBody>
      </p:sp>
      <p:pic>
        <p:nvPicPr>
          <p:cNvPr id="7" name="מציין מיקום תוכן 6">
            <a:extLst>
              <a:ext uri="{FF2B5EF4-FFF2-40B4-BE49-F238E27FC236}">
                <a16:creationId xmlns:a16="http://schemas.microsoft.com/office/drawing/2014/main" id="{10C6BA76-3379-BA90-DB56-DA8BAF91D435}"/>
              </a:ext>
            </a:extLst>
          </p:cNvPr>
          <p:cNvPicPr>
            <a:picLocks noGrp="1" noChangeAspect="1"/>
          </p:cNvPicPr>
          <p:nvPr>
            <p:ph sz="quarter" idx="15"/>
          </p:nvPr>
        </p:nvPicPr>
        <p:blipFill>
          <a:blip r:embed="rId5"/>
          <a:stretch>
            <a:fillRect/>
          </a:stretch>
        </p:blipFill>
        <p:spPr>
          <a:xfrm>
            <a:off x="804671" y="986670"/>
            <a:ext cx="8638468" cy="2265525"/>
          </a:xfrm>
        </p:spPr>
      </p:pic>
      <p:pic>
        <p:nvPicPr>
          <p:cNvPr id="9" name="תמונה 8">
            <a:extLst>
              <a:ext uri="{FF2B5EF4-FFF2-40B4-BE49-F238E27FC236}">
                <a16:creationId xmlns:a16="http://schemas.microsoft.com/office/drawing/2014/main" id="{4CF083EA-B646-8970-5877-0E1E54D7B7FA}"/>
              </a:ext>
            </a:extLst>
          </p:cNvPr>
          <p:cNvPicPr>
            <a:picLocks noChangeAspect="1"/>
          </p:cNvPicPr>
          <p:nvPr/>
        </p:nvPicPr>
        <p:blipFill>
          <a:blip r:embed="rId6"/>
          <a:stretch>
            <a:fillRect/>
          </a:stretch>
        </p:blipFill>
        <p:spPr>
          <a:xfrm>
            <a:off x="633246" y="6512794"/>
            <a:ext cx="4490659" cy="259631"/>
          </a:xfrm>
          <a:prstGeom prst="rect">
            <a:avLst/>
          </a:prstGeom>
        </p:spPr>
      </p:pic>
      <p:pic>
        <p:nvPicPr>
          <p:cNvPr id="12" name="תמונה 11">
            <a:extLst>
              <a:ext uri="{FF2B5EF4-FFF2-40B4-BE49-F238E27FC236}">
                <a16:creationId xmlns:a16="http://schemas.microsoft.com/office/drawing/2014/main" id="{B11E8E36-F16F-5702-EB59-CC152B92A161}"/>
              </a:ext>
            </a:extLst>
          </p:cNvPr>
          <p:cNvPicPr>
            <a:picLocks noChangeAspect="1"/>
          </p:cNvPicPr>
          <p:nvPr/>
        </p:nvPicPr>
        <p:blipFill>
          <a:blip r:embed="rId7"/>
          <a:stretch>
            <a:fillRect/>
          </a:stretch>
        </p:blipFill>
        <p:spPr>
          <a:xfrm>
            <a:off x="804671" y="4599758"/>
            <a:ext cx="3277057" cy="1219370"/>
          </a:xfrm>
          <a:prstGeom prst="rect">
            <a:avLst/>
          </a:prstGeom>
        </p:spPr>
      </p:pic>
      <p:pic>
        <p:nvPicPr>
          <p:cNvPr id="13" name="תמונה 12">
            <a:extLst>
              <a:ext uri="{FF2B5EF4-FFF2-40B4-BE49-F238E27FC236}">
                <a16:creationId xmlns:a16="http://schemas.microsoft.com/office/drawing/2014/main" id="{2E296AEA-1E2E-D91C-63A5-6E42B8394031}"/>
              </a:ext>
            </a:extLst>
          </p:cNvPr>
          <p:cNvPicPr>
            <a:picLocks noChangeAspect="1"/>
          </p:cNvPicPr>
          <p:nvPr/>
        </p:nvPicPr>
        <p:blipFill>
          <a:blip r:embed="rId8"/>
          <a:stretch>
            <a:fillRect/>
          </a:stretch>
        </p:blipFill>
        <p:spPr>
          <a:xfrm>
            <a:off x="5201321" y="2961124"/>
            <a:ext cx="3123540" cy="3804139"/>
          </a:xfrm>
          <a:prstGeom prst="rect">
            <a:avLst/>
          </a:prstGeom>
        </p:spPr>
      </p:pic>
    </p:spTree>
    <p:extLst>
      <p:ext uri="{BB962C8B-B14F-4D97-AF65-F5344CB8AC3E}">
        <p14:creationId xmlns:p14="http://schemas.microsoft.com/office/powerpoint/2010/main" val="342883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circle(in)">
                                      <p:cBhvr>
                                        <p:cTn id="2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1AEF9A40-C51A-C31D-2BCB-5698D78AE454}"/>
              </a:ext>
            </a:extLst>
          </p:cNvPr>
          <p:cNvSpPr>
            <a:spLocks noGrp="1"/>
          </p:cNvSpPr>
          <p:nvPr>
            <p:ph type="title"/>
          </p:nvPr>
        </p:nvSpPr>
        <p:spPr>
          <a:xfrm>
            <a:off x="786475" y="300900"/>
            <a:ext cx="9367459" cy="617311"/>
          </a:xfrm>
        </p:spPr>
        <p:txBody>
          <a:bodyPr>
            <a:normAutofit fontScale="90000"/>
          </a:bodyPr>
          <a:lstStyle/>
          <a:p>
            <a:r>
              <a:rPr lang="en-US" dirty="0"/>
              <a:t>FE</a:t>
            </a:r>
            <a:r>
              <a:rPr lang="he-IL" dirty="0"/>
              <a:t>:</a:t>
            </a:r>
            <a:r>
              <a:rPr lang="en-US" dirty="0"/>
              <a:t> Case Study: Enhancing Netflix’s Recommendation Sys.</a:t>
            </a:r>
          </a:p>
        </p:txBody>
      </p:sp>
      <p:sp>
        <p:nvSpPr>
          <p:cNvPr id="4" name="Slide Number Placeholder 3">
            <a:extLst>
              <a:ext uri="{FF2B5EF4-FFF2-40B4-BE49-F238E27FC236}">
                <a16:creationId xmlns:a16="http://schemas.microsoft.com/office/drawing/2014/main" id="{84BF0F98-CBCF-CDCC-93A5-08433444B0E0}"/>
              </a:ext>
            </a:extLst>
          </p:cNvPr>
          <p:cNvSpPr>
            <a:spLocks noGrp="1"/>
          </p:cNvSpPr>
          <p:nvPr>
            <p:ph type="sldNum" sz="quarter" idx="11"/>
          </p:nvPr>
        </p:nvSpPr>
        <p:spPr>
          <a:xfrm rot="16200000">
            <a:off x="11274552" y="5632704"/>
            <a:ext cx="1069848" cy="594360"/>
          </a:xfrm>
        </p:spPr>
        <p:txBody>
          <a:bodyPr/>
          <a:lstStyle/>
          <a:p>
            <a:fld id="{98C0CDE5-970C-4CC4-BF43-0DA127E73E82}" type="slidenum">
              <a:rPr lang="en-US" smtClean="0"/>
              <a:pPr/>
              <a:t>18</a:t>
            </a:fld>
            <a:endParaRPr lang="en-US" dirty="0"/>
          </a:p>
        </p:txBody>
      </p:sp>
      <p:sp>
        <p:nvSpPr>
          <p:cNvPr id="19" name="תיבת טקסט 18">
            <a:extLst>
              <a:ext uri="{FF2B5EF4-FFF2-40B4-BE49-F238E27FC236}">
                <a16:creationId xmlns:a16="http://schemas.microsoft.com/office/drawing/2014/main" id="{89D56501-451D-CFC8-4803-4ABD04E4CF72}"/>
              </a:ext>
            </a:extLst>
          </p:cNvPr>
          <p:cNvSpPr txBox="1"/>
          <p:nvPr/>
        </p:nvSpPr>
        <p:spPr>
          <a:xfrm>
            <a:off x="685234" y="3145729"/>
            <a:ext cx="2995684" cy="923330"/>
          </a:xfrm>
          <a:prstGeom prst="rect">
            <a:avLst/>
          </a:prstGeom>
          <a:noFill/>
        </p:spPr>
        <p:txBody>
          <a:bodyPr wrap="square" rtlCol="0">
            <a:spAutoFit/>
          </a:bodyPr>
          <a:lstStyle/>
          <a:p>
            <a:r>
              <a:rPr lang="en-US" dirty="0">
                <a:solidFill>
                  <a:srgbClr val="FF0000"/>
                </a:solidFill>
                <a:highlight>
                  <a:srgbClr val="FFFF00"/>
                </a:highlight>
              </a:rPr>
              <a:t>Netflix paid 1M$ for a group of sciences for model that was changed.</a:t>
            </a:r>
          </a:p>
        </p:txBody>
      </p:sp>
      <p:pic>
        <p:nvPicPr>
          <p:cNvPr id="7" name="מציין מיקום תוכן 6">
            <a:extLst>
              <a:ext uri="{FF2B5EF4-FFF2-40B4-BE49-F238E27FC236}">
                <a16:creationId xmlns:a16="http://schemas.microsoft.com/office/drawing/2014/main" id="{10C6BA76-3379-BA90-DB56-DA8BAF91D435}"/>
              </a:ext>
            </a:extLst>
          </p:cNvPr>
          <p:cNvPicPr>
            <a:picLocks noGrp="1" noChangeAspect="1"/>
          </p:cNvPicPr>
          <p:nvPr>
            <p:ph sz="quarter" idx="15"/>
          </p:nvPr>
        </p:nvPicPr>
        <p:blipFill>
          <a:blip r:embed="rId3"/>
          <a:stretch>
            <a:fillRect/>
          </a:stretch>
        </p:blipFill>
        <p:spPr>
          <a:xfrm>
            <a:off x="786475" y="890915"/>
            <a:ext cx="8638468" cy="2265525"/>
          </a:xfrm>
        </p:spPr>
      </p:pic>
      <p:pic>
        <p:nvPicPr>
          <p:cNvPr id="9" name="תמונה 8">
            <a:extLst>
              <a:ext uri="{FF2B5EF4-FFF2-40B4-BE49-F238E27FC236}">
                <a16:creationId xmlns:a16="http://schemas.microsoft.com/office/drawing/2014/main" id="{4CF083EA-B646-8970-5877-0E1E54D7B7FA}"/>
              </a:ext>
            </a:extLst>
          </p:cNvPr>
          <p:cNvPicPr>
            <a:picLocks noChangeAspect="1"/>
          </p:cNvPicPr>
          <p:nvPr/>
        </p:nvPicPr>
        <p:blipFill>
          <a:blip r:embed="rId4"/>
          <a:stretch>
            <a:fillRect/>
          </a:stretch>
        </p:blipFill>
        <p:spPr>
          <a:xfrm>
            <a:off x="633246" y="6512794"/>
            <a:ext cx="4490659" cy="259631"/>
          </a:xfrm>
          <a:prstGeom prst="rect">
            <a:avLst/>
          </a:prstGeom>
        </p:spPr>
      </p:pic>
      <p:pic>
        <p:nvPicPr>
          <p:cNvPr id="3" name="תמונה 2">
            <a:extLst>
              <a:ext uri="{FF2B5EF4-FFF2-40B4-BE49-F238E27FC236}">
                <a16:creationId xmlns:a16="http://schemas.microsoft.com/office/drawing/2014/main" id="{05777C8B-14BF-D482-14EB-F378588905F2}"/>
              </a:ext>
            </a:extLst>
          </p:cNvPr>
          <p:cNvPicPr>
            <a:picLocks noChangeAspect="1"/>
          </p:cNvPicPr>
          <p:nvPr/>
        </p:nvPicPr>
        <p:blipFill>
          <a:blip r:embed="rId5"/>
          <a:stretch>
            <a:fillRect/>
          </a:stretch>
        </p:blipFill>
        <p:spPr>
          <a:xfrm>
            <a:off x="5638145" y="3197603"/>
            <a:ext cx="4630567" cy="1561724"/>
          </a:xfrm>
          <a:prstGeom prst="rect">
            <a:avLst/>
          </a:prstGeom>
        </p:spPr>
      </p:pic>
      <p:sp>
        <p:nvSpPr>
          <p:cNvPr id="5" name="תיבת טקסט 4">
            <a:extLst>
              <a:ext uri="{FF2B5EF4-FFF2-40B4-BE49-F238E27FC236}">
                <a16:creationId xmlns:a16="http://schemas.microsoft.com/office/drawing/2014/main" id="{86097C5A-D7C6-714E-87CB-96484597C375}"/>
              </a:ext>
            </a:extLst>
          </p:cNvPr>
          <p:cNvSpPr txBox="1"/>
          <p:nvPr/>
        </p:nvSpPr>
        <p:spPr>
          <a:xfrm>
            <a:off x="5638144" y="3118918"/>
            <a:ext cx="2673342" cy="369332"/>
          </a:xfrm>
          <a:prstGeom prst="rect">
            <a:avLst/>
          </a:prstGeom>
          <a:noFill/>
        </p:spPr>
        <p:txBody>
          <a:bodyPr wrap="square" rtlCol="0">
            <a:spAutoFit/>
          </a:bodyPr>
          <a:lstStyle/>
          <a:p>
            <a:r>
              <a:rPr lang="en-US">
                <a:hlinkClick r:id="rId6"/>
              </a:rPr>
              <a:t>Link</a:t>
            </a:r>
            <a:endParaRPr lang="en-US" dirty="0"/>
          </a:p>
        </p:txBody>
      </p:sp>
      <p:pic>
        <p:nvPicPr>
          <p:cNvPr id="8" name="תמונה 7">
            <a:extLst>
              <a:ext uri="{FF2B5EF4-FFF2-40B4-BE49-F238E27FC236}">
                <a16:creationId xmlns:a16="http://schemas.microsoft.com/office/drawing/2014/main" id="{59F3AD91-8BE1-94D8-47FE-FB06134BE87F}"/>
              </a:ext>
            </a:extLst>
          </p:cNvPr>
          <p:cNvPicPr>
            <a:picLocks noChangeAspect="1"/>
          </p:cNvPicPr>
          <p:nvPr/>
        </p:nvPicPr>
        <p:blipFill>
          <a:blip r:embed="rId7"/>
          <a:stretch>
            <a:fillRect/>
          </a:stretch>
        </p:blipFill>
        <p:spPr>
          <a:xfrm>
            <a:off x="1657103" y="4759196"/>
            <a:ext cx="7786036" cy="1625368"/>
          </a:xfrm>
          <a:prstGeom prst="rect">
            <a:avLst/>
          </a:prstGeom>
        </p:spPr>
      </p:pic>
      <mc:AlternateContent xmlns:mc="http://schemas.openxmlformats.org/markup-compatibility/2006" xmlns:p14="http://schemas.microsoft.com/office/powerpoint/2010/main">
        <mc:Choice Requires="p14">
          <p:contentPart p14:bwMode="auto" r:id="rId8">
            <p14:nvContentPartPr>
              <p14:cNvPr id="10" name="דיו 9">
                <a:extLst>
                  <a:ext uri="{FF2B5EF4-FFF2-40B4-BE49-F238E27FC236}">
                    <a16:creationId xmlns:a16="http://schemas.microsoft.com/office/drawing/2014/main" id="{2CE59479-DDC9-785F-37D4-B4486B61CB54}"/>
                  </a:ext>
                </a:extLst>
              </p14:cNvPr>
              <p14:cNvContentPartPr/>
              <p14:nvPr/>
            </p14:nvContentPartPr>
            <p14:xfrm>
              <a:off x="1855999" y="5781202"/>
              <a:ext cx="4980960" cy="60480"/>
            </p14:xfrm>
          </p:contentPart>
        </mc:Choice>
        <mc:Fallback xmlns="">
          <p:pic>
            <p:nvPicPr>
              <p:cNvPr id="10" name="דיו 9">
                <a:extLst>
                  <a:ext uri="{FF2B5EF4-FFF2-40B4-BE49-F238E27FC236}">
                    <a16:creationId xmlns:a16="http://schemas.microsoft.com/office/drawing/2014/main" id="{2CE59479-DDC9-785F-37D4-B4486B61CB54}"/>
                  </a:ext>
                </a:extLst>
              </p:cNvPr>
              <p:cNvPicPr/>
              <p:nvPr/>
            </p:nvPicPr>
            <p:blipFill>
              <a:blip r:embed="rId9"/>
              <a:stretch>
                <a:fillRect/>
              </a:stretch>
            </p:blipFill>
            <p:spPr>
              <a:xfrm>
                <a:off x="1801999" y="5673202"/>
                <a:ext cx="50886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דיו 13">
                <a:extLst>
                  <a:ext uri="{FF2B5EF4-FFF2-40B4-BE49-F238E27FC236}">
                    <a16:creationId xmlns:a16="http://schemas.microsoft.com/office/drawing/2014/main" id="{811086C8-27FD-CB15-1923-C56A4F6294E4}"/>
                  </a:ext>
                </a:extLst>
              </p14:cNvPr>
              <p14:cNvContentPartPr/>
              <p14:nvPr/>
            </p14:nvContentPartPr>
            <p14:xfrm>
              <a:off x="7847119" y="5376922"/>
              <a:ext cx="1295280" cy="69480"/>
            </p14:xfrm>
          </p:contentPart>
        </mc:Choice>
        <mc:Fallback xmlns="">
          <p:pic>
            <p:nvPicPr>
              <p:cNvPr id="14" name="דיו 13">
                <a:extLst>
                  <a:ext uri="{FF2B5EF4-FFF2-40B4-BE49-F238E27FC236}">
                    <a16:creationId xmlns:a16="http://schemas.microsoft.com/office/drawing/2014/main" id="{811086C8-27FD-CB15-1923-C56A4F6294E4}"/>
                  </a:ext>
                </a:extLst>
              </p:cNvPr>
              <p:cNvPicPr/>
              <p:nvPr/>
            </p:nvPicPr>
            <p:blipFill>
              <a:blip r:embed="rId11"/>
              <a:stretch>
                <a:fillRect/>
              </a:stretch>
            </p:blipFill>
            <p:spPr>
              <a:xfrm>
                <a:off x="7793479" y="5268922"/>
                <a:ext cx="14029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דיו 16">
                <a:extLst>
                  <a:ext uri="{FF2B5EF4-FFF2-40B4-BE49-F238E27FC236}">
                    <a16:creationId xmlns:a16="http://schemas.microsoft.com/office/drawing/2014/main" id="{1D3E1D83-4DB1-4FED-82AB-D199E99A8FF3}"/>
                  </a:ext>
                </a:extLst>
              </p14:cNvPr>
              <p14:cNvContentPartPr/>
              <p14:nvPr/>
            </p14:nvContentPartPr>
            <p14:xfrm>
              <a:off x="2510839" y="6278002"/>
              <a:ext cx="1868760" cy="56520"/>
            </p14:xfrm>
          </p:contentPart>
        </mc:Choice>
        <mc:Fallback xmlns="">
          <p:pic>
            <p:nvPicPr>
              <p:cNvPr id="17" name="דיו 16">
                <a:extLst>
                  <a:ext uri="{FF2B5EF4-FFF2-40B4-BE49-F238E27FC236}">
                    <a16:creationId xmlns:a16="http://schemas.microsoft.com/office/drawing/2014/main" id="{1D3E1D83-4DB1-4FED-82AB-D199E99A8FF3}"/>
                  </a:ext>
                </a:extLst>
              </p:cNvPr>
              <p:cNvPicPr/>
              <p:nvPr/>
            </p:nvPicPr>
            <p:blipFill>
              <a:blip r:embed="rId13"/>
              <a:stretch>
                <a:fillRect/>
              </a:stretch>
            </p:blipFill>
            <p:spPr>
              <a:xfrm>
                <a:off x="2457199" y="6170362"/>
                <a:ext cx="19764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דיו 19">
                <a:extLst>
                  <a:ext uri="{FF2B5EF4-FFF2-40B4-BE49-F238E27FC236}">
                    <a16:creationId xmlns:a16="http://schemas.microsoft.com/office/drawing/2014/main" id="{C13BCF5C-79A2-6012-3BC1-5FEB3867750C}"/>
                  </a:ext>
                </a:extLst>
              </p14:cNvPr>
              <p14:cNvContentPartPr/>
              <p14:nvPr/>
            </p14:nvContentPartPr>
            <p14:xfrm>
              <a:off x="4080799" y="6277282"/>
              <a:ext cx="2223360" cy="121680"/>
            </p14:xfrm>
          </p:contentPart>
        </mc:Choice>
        <mc:Fallback xmlns="">
          <p:pic>
            <p:nvPicPr>
              <p:cNvPr id="20" name="דיו 19">
                <a:extLst>
                  <a:ext uri="{FF2B5EF4-FFF2-40B4-BE49-F238E27FC236}">
                    <a16:creationId xmlns:a16="http://schemas.microsoft.com/office/drawing/2014/main" id="{C13BCF5C-79A2-6012-3BC1-5FEB3867750C}"/>
                  </a:ext>
                </a:extLst>
              </p:cNvPr>
              <p:cNvPicPr/>
              <p:nvPr/>
            </p:nvPicPr>
            <p:blipFill>
              <a:blip r:embed="rId15"/>
              <a:stretch>
                <a:fillRect/>
              </a:stretch>
            </p:blipFill>
            <p:spPr>
              <a:xfrm>
                <a:off x="4026799" y="6169282"/>
                <a:ext cx="2331000" cy="337320"/>
              </a:xfrm>
              <a:prstGeom prst="rect">
                <a:avLst/>
              </a:prstGeom>
            </p:spPr>
          </p:pic>
        </mc:Fallback>
      </mc:AlternateContent>
    </p:spTree>
    <p:extLst>
      <p:ext uri="{BB962C8B-B14F-4D97-AF65-F5344CB8AC3E}">
        <p14:creationId xmlns:p14="http://schemas.microsoft.com/office/powerpoint/2010/main" val="229241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100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100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1000"/>
                                  </p:stCondLst>
                                  <p:childTnLst>
                                    <p:set>
                                      <p:cBhvr>
                                        <p:cTn id="14" dur="1" fill="hold">
                                          <p:stCondLst>
                                            <p:cond delay="0"/>
                                          </p:stCondLst>
                                        </p:cTn>
                                        <p:tgtEl>
                                          <p:spTgt spid="8"/>
                                        </p:tgtEl>
                                        <p:attrNameLst>
                                          <p:attrName>style.visibility</p:attrName>
                                        </p:attrNameLst>
                                      </p:cBhvr>
                                      <p:to>
                                        <p:strVal val="visible"/>
                                      </p:to>
                                    </p:set>
                                    <p:animEffect transition="in" filter="circle(in)">
                                      <p:cBhvr>
                                        <p:cTn id="15" dur="2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100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100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1AEF9A40-C51A-C31D-2BCB-5698D78AE454}"/>
              </a:ext>
            </a:extLst>
          </p:cNvPr>
          <p:cNvSpPr>
            <a:spLocks noGrp="1"/>
          </p:cNvSpPr>
          <p:nvPr>
            <p:ph type="title"/>
          </p:nvPr>
        </p:nvSpPr>
        <p:spPr>
          <a:xfrm>
            <a:off x="804672" y="411480"/>
            <a:ext cx="9464040" cy="1279208"/>
          </a:xfrm>
        </p:spPr>
        <p:txBody>
          <a:bodyPr>
            <a:normAutofit/>
          </a:bodyPr>
          <a:lstStyle/>
          <a:p>
            <a:r>
              <a:rPr lang="en-US" dirty="0"/>
              <a:t>FE</a:t>
            </a:r>
            <a:r>
              <a:rPr lang="he-IL" dirty="0"/>
              <a:t>: </a:t>
            </a:r>
            <a:r>
              <a:rPr lang="en-US" dirty="0"/>
              <a:t>Calculated popularity Vs. Given Popularity</a:t>
            </a:r>
          </a:p>
        </p:txBody>
      </p:sp>
      <p:pic>
        <p:nvPicPr>
          <p:cNvPr id="3" name="מציין מיקום תוכן 2">
            <a:extLst>
              <a:ext uri="{FF2B5EF4-FFF2-40B4-BE49-F238E27FC236}">
                <a16:creationId xmlns:a16="http://schemas.microsoft.com/office/drawing/2014/main" id="{5C4CAA25-B39E-6D18-6CD3-F6FCB00FA4F2}"/>
              </a:ext>
            </a:extLst>
          </p:cNvPr>
          <p:cNvPicPr>
            <a:picLocks noGrp="1" noChangeAspect="1"/>
          </p:cNvPicPr>
          <p:nvPr>
            <p:ph sz="quarter" idx="15"/>
          </p:nvPr>
        </p:nvPicPr>
        <p:blipFill>
          <a:blip r:embed="rId3"/>
          <a:stretch>
            <a:fillRect/>
          </a:stretch>
        </p:blipFill>
        <p:spPr>
          <a:xfrm>
            <a:off x="804673" y="1470184"/>
            <a:ext cx="4550488" cy="2569553"/>
          </a:xfrm>
        </p:spPr>
      </p:pic>
      <p:sp>
        <p:nvSpPr>
          <p:cNvPr id="4" name="Slide Number Placeholder 3">
            <a:extLst>
              <a:ext uri="{FF2B5EF4-FFF2-40B4-BE49-F238E27FC236}">
                <a16:creationId xmlns:a16="http://schemas.microsoft.com/office/drawing/2014/main" id="{84BF0F98-CBCF-CDCC-93A5-08433444B0E0}"/>
              </a:ext>
            </a:extLst>
          </p:cNvPr>
          <p:cNvSpPr>
            <a:spLocks noGrp="1"/>
          </p:cNvSpPr>
          <p:nvPr>
            <p:ph type="sldNum" sz="quarter" idx="11"/>
          </p:nvPr>
        </p:nvSpPr>
        <p:spPr>
          <a:xfrm rot="16200000">
            <a:off x="11274552" y="5632704"/>
            <a:ext cx="1069848" cy="594360"/>
          </a:xfrm>
        </p:spPr>
        <p:txBody>
          <a:bodyPr/>
          <a:lstStyle/>
          <a:p>
            <a:fld id="{98C0CDE5-970C-4CC4-BF43-0DA127E73E82}" type="slidenum">
              <a:rPr lang="en-US" smtClean="0"/>
              <a:pPr/>
              <a:t>19</a:t>
            </a:fld>
            <a:endParaRPr lang="en-US" dirty="0"/>
          </a:p>
        </p:txBody>
      </p:sp>
      <p:pic>
        <p:nvPicPr>
          <p:cNvPr id="11" name="תמונה 10">
            <a:extLst>
              <a:ext uri="{FF2B5EF4-FFF2-40B4-BE49-F238E27FC236}">
                <a16:creationId xmlns:a16="http://schemas.microsoft.com/office/drawing/2014/main" id="{4D344795-7F7D-91BC-F3F5-DFE55F601F41}"/>
              </a:ext>
            </a:extLst>
          </p:cNvPr>
          <p:cNvPicPr>
            <a:picLocks noChangeAspect="1"/>
          </p:cNvPicPr>
          <p:nvPr/>
        </p:nvPicPr>
        <p:blipFill>
          <a:blip r:embed="rId4"/>
          <a:stretch>
            <a:fillRect/>
          </a:stretch>
        </p:blipFill>
        <p:spPr>
          <a:xfrm>
            <a:off x="5664090" y="1470184"/>
            <a:ext cx="4577326" cy="2569553"/>
          </a:xfrm>
          <a:prstGeom prst="rect">
            <a:avLst/>
          </a:prstGeom>
        </p:spPr>
      </p:pic>
      <p:pic>
        <p:nvPicPr>
          <p:cNvPr id="15" name="תמונה 14">
            <a:extLst>
              <a:ext uri="{FF2B5EF4-FFF2-40B4-BE49-F238E27FC236}">
                <a16:creationId xmlns:a16="http://schemas.microsoft.com/office/drawing/2014/main" id="{71881310-6C57-D790-6BC3-0EE6C05DD70E}"/>
              </a:ext>
            </a:extLst>
          </p:cNvPr>
          <p:cNvPicPr>
            <a:picLocks noChangeAspect="1"/>
          </p:cNvPicPr>
          <p:nvPr/>
        </p:nvPicPr>
        <p:blipFill>
          <a:blip r:embed="rId5"/>
          <a:stretch>
            <a:fillRect/>
          </a:stretch>
        </p:blipFill>
        <p:spPr>
          <a:xfrm>
            <a:off x="1002845" y="4047286"/>
            <a:ext cx="7117432" cy="2038041"/>
          </a:xfrm>
          <a:prstGeom prst="rect">
            <a:avLst/>
          </a:prstGeom>
        </p:spPr>
      </p:pic>
      <p:sp>
        <p:nvSpPr>
          <p:cNvPr id="16" name="חץ: ימינה 15">
            <a:extLst>
              <a:ext uri="{FF2B5EF4-FFF2-40B4-BE49-F238E27FC236}">
                <a16:creationId xmlns:a16="http://schemas.microsoft.com/office/drawing/2014/main" id="{59FF623A-247C-C089-7902-81A9D01202A5}"/>
              </a:ext>
            </a:extLst>
          </p:cNvPr>
          <p:cNvSpPr/>
          <p:nvPr/>
        </p:nvSpPr>
        <p:spPr>
          <a:xfrm>
            <a:off x="8639033" y="4734444"/>
            <a:ext cx="914400" cy="487226"/>
          </a:xfrm>
          <a:prstGeom prst="rightArrow">
            <a:avLst/>
          </a:prstGeom>
          <a:gradFill>
            <a:gsLst>
              <a:gs pos="0">
                <a:schemeClr val="tx1"/>
              </a:gs>
              <a:gs pos="100000">
                <a:schemeClr val="tx2"/>
              </a:gs>
            </a:gsLst>
            <a:lin ang="3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גרפיקה 17" descr="תג x עם מילוי מלא">
            <a:extLst>
              <a:ext uri="{FF2B5EF4-FFF2-40B4-BE49-F238E27FC236}">
                <a16:creationId xmlns:a16="http://schemas.microsoft.com/office/drawing/2014/main" id="{98406D95-1EEA-C136-219C-0F400908F5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3433" y="4525062"/>
            <a:ext cx="1071757" cy="1069849"/>
          </a:xfrm>
          <a:prstGeom prst="rect">
            <a:avLst/>
          </a:prstGeom>
        </p:spPr>
      </p:pic>
      <p:sp>
        <p:nvSpPr>
          <p:cNvPr id="19" name="תיבת טקסט 18">
            <a:extLst>
              <a:ext uri="{FF2B5EF4-FFF2-40B4-BE49-F238E27FC236}">
                <a16:creationId xmlns:a16="http://schemas.microsoft.com/office/drawing/2014/main" id="{89D56501-451D-CFC8-4803-4ABD04E4CF72}"/>
              </a:ext>
            </a:extLst>
          </p:cNvPr>
          <p:cNvSpPr txBox="1"/>
          <p:nvPr/>
        </p:nvSpPr>
        <p:spPr>
          <a:xfrm>
            <a:off x="8666327" y="5594911"/>
            <a:ext cx="2272354" cy="646331"/>
          </a:xfrm>
          <a:prstGeom prst="rect">
            <a:avLst/>
          </a:prstGeom>
          <a:noFill/>
        </p:spPr>
        <p:txBody>
          <a:bodyPr wrap="square" rtlCol="0">
            <a:spAutoFit/>
          </a:bodyPr>
          <a:lstStyle/>
          <a:p>
            <a:r>
              <a:rPr lang="en-US" dirty="0">
                <a:solidFill>
                  <a:srgbClr val="FF0000"/>
                </a:solidFill>
                <a:highlight>
                  <a:srgbClr val="FFFF00"/>
                </a:highlight>
              </a:rPr>
              <a:t>Can’t use this model on feature </a:t>
            </a:r>
            <a:r>
              <a:rPr lang="en-US" dirty="0" err="1">
                <a:solidFill>
                  <a:srgbClr val="FF0000"/>
                </a:solidFill>
                <a:highlight>
                  <a:srgbClr val="FFFF00"/>
                </a:highlight>
              </a:rPr>
              <a:t>eng.</a:t>
            </a:r>
            <a:endParaRPr lang="en-US" dirty="0">
              <a:solidFill>
                <a:srgbClr val="FF0000"/>
              </a:solidFill>
              <a:highlight>
                <a:srgbClr val="FFFF00"/>
              </a:highlight>
            </a:endParaRPr>
          </a:p>
        </p:txBody>
      </p:sp>
    </p:spTree>
    <p:extLst>
      <p:ext uri="{BB962C8B-B14F-4D97-AF65-F5344CB8AC3E}">
        <p14:creationId xmlns:p14="http://schemas.microsoft.com/office/powerpoint/2010/main" val="814650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4722E1-DC3F-7BE5-7E67-22CDD364873C}"/>
              </a:ext>
            </a:extLst>
          </p:cNvPr>
          <p:cNvSpPr>
            <a:spLocks noGrp="1"/>
          </p:cNvSpPr>
          <p:nvPr>
            <p:ph type="title"/>
          </p:nvPr>
        </p:nvSpPr>
        <p:spPr>
          <a:xfrm>
            <a:off x="2944368" y="1417320"/>
            <a:ext cx="5367528" cy="2194560"/>
          </a:xfrm>
        </p:spPr>
        <p:txBody>
          <a:bodyPr/>
          <a:lstStyle/>
          <a:p>
            <a:pPr algn="l"/>
            <a:r>
              <a:rPr lang="en-US" sz="1800" b="0" dirty="0">
                <a:solidFill>
                  <a:srgbClr val="111111"/>
                </a:solidFill>
                <a:ea typeface="+mj-lt"/>
                <a:cs typeface="+mj-lt"/>
              </a:rPr>
              <a:t> An In-Depth Analysis</a:t>
            </a:r>
            <a:endParaRPr lang="en-US" sz="1800" dirty="0">
              <a:cs typeface="Narkisim"/>
            </a:endParaRPr>
          </a:p>
          <a:p>
            <a:pPr algn="l"/>
            <a:endParaRPr lang="en-US" dirty="0">
              <a:cs typeface="Narkisim"/>
            </a:endParaRPr>
          </a:p>
        </p:txBody>
      </p:sp>
      <p:sp>
        <p:nvSpPr>
          <p:cNvPr id="7" name="Text Placeholder 6">
            <a:extLst>
              <a:ext uri="{FF2B5EF4-FFF2-40B4-BE49-F238E27FC236}">
                <a16:creationId xmlns:a16="http://schemas.microsoft.com/office/drawing/2014/main" id="{062AEB26-71FF-4095-78AC-52B9E8A3BCE0}"/>
              </a:ext>
            </a:extLst>
          </p:cNvPr>
          <p:cNvSpPr>
            <a:spLocks noGrp="1"/>
          </p:cNvSpPr>
          <p:nvPr>
            <p:ph type="body" sz="quarter" idx="13"/>
          </p:nvPr>
        </p:nvSpPr>
        <p:spPr>
          <a:xfrm>
            <a:off x="2858104" y="3602736"/>
            <a:ext cx="5367528" cy="949325"/>
          </a:xfrm>
        </p:spPr>
        <p:txBody>
          <a:bodyPr vert="horz" lIns="91440" tIns="45720" rIns="91440" bIns="45720" rtlCol="0" anchor="t">
            <a:normAutofit/>
          </a:bodyPr>
          <a:lstStyle/>
          <a:p>
            <a:pPr marL="285750" indent="-285750" algn="l">
              <a:buFont typeface="Arial"/>
              <a:buChar char="•"/>
            </a:pPr>
            <a:r>
              <a:rPr lang="en-US" sz="1200" dirty="0">
                <a:solidFill>
                  <a:srgbClr val="111111"/>
                </a:solidFill>
                <a:ea typeface="+mn-lt"/>
                <a:cs typeface="+mn-lt"/>
              </a:rPr>
              <a:t>Your Name: Guy </a:t>
            </a:r>
            <a:r>
              <a:rPr lang="en-US" sz="1200" err="1">
                <a:solidFill>
                  <a:srgbClr val="111111"/>
                </a:solidFill>
                <a:ea typeface="+mn-lt"/>
                <a:cs typeface="+mn-lt"/>
              </a:rPr>
              <a:t>Yarhi</a:t>
            </a:r>
            <a:endParaRPr lang="en-US"/>
          </a:p>
          <a:p>
            <a:pPr marL="285750" indent="-285750" algn="l">
              <a:buFont typeface="Arial"/>
              <a:buChar char="•"/>
            </a:pPr>
            <a:endParaRPr lang="en-US" sz="1200" dirty="0">
              <a:solidFill>
                <a:srgbClr val="111111"/>
              </a:solidFill>
            </a:endParaRPr>
          </a:p>
          <a:p>
            <a:pPr algn="l"/>
            <a:endParaRPr lang="en-US" noProof="0" dirty="0">
              <a:solidFill>
                <a:srgbClr val="FFFFFF"/>
              </a:solidFill>
            </a:endParaRPr>
          </a:p>
          <a:p>
            <a:pPr algn="l"/>
            <a:endParaRPr lang="en-US" dirty="0"/>
          </a:p>
        </p:txBody>
      </p:sp>
      <p:sp>
        <p:nvSpPr>
          <p:cNvPr id="3" name="Text Placeholder 6">
            <a:extLst>
              <a:ext uri="{FF2B5EF4-FFF2-40B4-BE49-F238E27FC236}">
                <a16:creationId xmlns:a16="http://schemas.microsoft.com/office/drawing/2014/main" id="{18FBE950-D0B1-10F8-1693-0CF50C119544}"/>
              </a:ext>
            </a:extLst>
          </p:cNvPr>
          <p:cNvSpPr txBox="1">
            <a:spLocks/>
          </p:cNvSpPr>
          <p:nvPr/>
        </p:nvSpPr>
        <p:spPr>
          <a:xfrm>
            <a:off x="2837976" y="3985174"/>
            <a:ext cx="5367528" cy="949325"/>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0"/>
              </a:spcBef>
              <a:buClr>
                <a:schemeClr val="accent2"/>
              </a:buClr>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600"/>
              </a:spcBef>
              <a:buClr>
                <a:schemeClr val="accent2"/>
              </a:buClr>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600"/>
              </a:spcBef>
              <a:buClr>
                <a:schemeClr val="accent2"/>
              </a:buClr>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600"/>
              </a:spcBef>
              <a:buClr>
                <a:schemeClr val="accent2"/>
              </a:buClr>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a:buChar char="•"/>
            </a:pPr>
            <a:r>
              <a:rPr lang="en-US" sz="1200" dirty="0">
                <a:solidFill>
                  <a:srgbClr val="111111"/>
                </a:solidFill>
                <a:ea typeface="+mn-lt"/>
                <a:cs typeface="+mn-lt"/>
              </a:rPr>
              <a:t> Cycle: DS17  - 2024 </a:t>
            </a:r>
            <a:endParaRPr lang="en-US" sz="1200" dirty="0">
              <a:solidFill>
                <a:srgbClr val="111111"/>
              </a:solidFill>
            </a:endParaRPr>
          </a:p>
          <a:p>
            <a:pPr algn="l"/>
            <a:endParaRPr lang="en-US" dirty="0">
              <a:solidFill>
                <a:srgbClr val="FFFFFF"/>
              </a:solidFill>
            </a:endParaRPr>
          </a:p>
          <a:p>
            <a:pPr algn="l"/>
            <a:endParaRPr lang="en-US" dirty="0"/>
          </a:p>
        </p:txBody>
      </p:sp>
    </p:spTree>
    <p:extLst>
      <p:ext uri="{BB962C8B-B14F-4D97-AF65-F5344CB8AC3E}">
        <p14:creationId xmlns:p14="http://schemas.microsoft.com/office/powerpoint/2010/main" val="1733658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2800E4-16F4-4C03-CA7F-B04CEF62F289}"/>
              </a:ext>
            </a:extLst>
          </p:cNvPr>
          <p:cNvSpPr>
            <a:spLocks noGrp="1"/>
          </p:cNvSpPr>
          <p:nvPr>
            <p:ph type="title"/>
          </p:nvPr>
        </p:nvSpPr>
        <p:spPr>
          <a:xfrm>
            <a:off x="405957" y="2505456"/>
            <a:ext cx="3876332" cy="923544"/>
          </a:xfrm>
        </p:spPr>
        <p:txBody>
          <a:bodyPr>
            <a:normAutofit fontScale="90000"/>
          </a:bodyPr>
          <a:lstStyle/>
          <a:p>
            <a:r>
              <a:rPr lang="en-US" dirty="0"/>
              <a:t>The path to best model </a:t>
            </a:r>
          </a:p>
        </p:txBody>
      </p:sp>
      <p:sp>
        <p:nvSpPr>
          <p:cNvPr id="5" name="Text Placeholder 4">
            <a:extLst>
              <a:ext uri="{FF2B5EF4-FFF2-40B4-BE49-F238E27FC236}">
                <a16:creationId xmlns:a16="http://schemas.microsoft.com/office/drawing/2014/main" id="{0B6F9B83-490C-3390-781C-B483ED3B5FB7}"/>
              </a:ext>
            </a:extLst>
          </p:cNvPr>
          <p:cNvSpPr>
            <a:spLocks noGrp="1"/>
          </p:cNvSpPr>
          <p:nvPr>
            <p:ph sz="quarter" idx="15"/>
          </p:nvPr>
        </p:nvSpPr>
        <p:spPr>
          <a:xfrm>
            <a:off x="6144767" y="393616"/>
            <a:ext cx="4123944" cy="6070600"/>
          </a:xfrm>
        </p:spPr>
        <p:txBody>
          <a:bodyPr>
            <a:normAutofit/>
          </a:bodyPr>
          <a:lstStyle/>
          <a:p>
            <a:pPr marL="0" indent="0">
              <a:buNone/>
            </a:pPr>
            <a:r>
              <a:rPr lang="en-US" dirty="0">
                <a:solidFill>
                  <a:srgbClr val="111111"/>
                </a:solidFill>
              </a:rPr>
              <a:t> </a:t>
            </a:r>
          </a:p>
        </p:txBody>
      </p:sp>
      <p:sp>
        <p:nvSpPr>
          <p:cNvPr id="3" name="Slide Number Placeholder 2">
            <a:extLst>
              <a:ext uri="{FF2B5EF4-FFF2-40B4-BE49-F238E27FC236}">
                <a16:creationId xmlns:a16="http://schemas.microsoft.com/office/drawing/2014/main" id="{1F2EA1C7-D3E0-3A85-A153-33043FCC3DBC}"/>
              </a:ext>
            </a:extLst>
          </p:cNvPr>
          <p:cNvSpPr>
            <a:spLocks noGrp="1"/>
          </p:cNvSpPr>
          <p:nvPr>
            <p:ph type="sldNum" sz="quarter" idx="11"/>
          </p:nvPr>
        </p:nvSpPr>
        <p:spPr>
          <a:xfrm rot="16200000">
            <a:off x="11274552" y="5632704"/>
            <a:ext cx="1069848" cy="594360"/>
          </a:xfrm>
        </p:spPr>
        <p:txBody>
          <a:bodyPr/>
          <a:lstStyle/>
          <a:p>
            <a:fld id="{98C0CDE5-970C-4CC4-BF43-0DA127E73E82}" type="slidenum">
              <a:rPr lang="en-US" smtClean="0"/>
              <a:pPr/>
              <a:t>20</a:t>
            </a:fld>
            <a:endParaRPr lang="en-US" dirty="0"/>
          </a:p>
        </p:txBody>
      </p:sp>
      <p:sp>
        <p:nvSpPr>
          <p:cNvPr id="8" name="תיבת טקסט 7">
            <a:extLst>
              <a:ext uri="{FF2B5EF4-FFF2-40B4-BE49-F238E27FC236}">
                <a16:creationId xmlns:a16="http://schemas.microsoft.com/office/drawing/2014/main" id="{6B02E3B9-1F3A-B221-9F4A-BF03BCCA3FBC}"/>
              </a:ext>
            </a:extLst>
          </p:cNvPr>
          <p:cNvSpPr txBox="1"/>
          <p:nvPr/>
        </p:nvSpPr>
        <p:spPr>
          <a:xfrm>
            <a:off x="4644591" y="778311"/>
            <a:ext cx="6259969" cy="4770537"/>
          </a:xfrm>
          <a:prstGeom prst="rect">
            <a:avLst/>
          </a:prstGeom>
          <a:noFill/>
        </p:spPr>
        <p:txBody>
          <a:bodyPr wrap="square" rtlCol="0">
            <a:spAutoFit/>
          </a:bodyPr>
          <a:lstStyle/>
          <a:p>
            <a:pPr rtl="0">
              <a:spcBef>
                <a:spcPts val="1200"/>
              </a:spcBef>
              <a:spcAft>
                <a:spcPts val="1200"/>
              </a:spcAft>
            </a:pPr>
            <a:r>
              <a:rPr lang="en-US" sz="1800" b="1" i="0" u="none" strike="noStrike" dirty="0">
                <a:solidFill>
                  <a:srgbClr val="000000"/>
                </a:solidFill>
                <a:effectLst/>
                <a:latin typeface="Arial" panose="020B0604020202020204" pitchFamily="34" charset="0"/>
              </a:rPr>
              <a:t>What are we aiming to achieve?</a:t>
            </a:r>
          </a:p>
          <a:p>
            <a:pPr rtl="0">
              <a:spcBef>
                <a:spcPts val="1200"/>
              </a:spcBef>
              <a:spcAft>
                <a:spcPts val="1200"/>
              </a:spcAft>
            </a:pPr>
            <a:r>
              <a:rPr lang="en-US" sz="1800" b="0" i="0" u="none" strike="noStrike" dirty="0">
                <a:solidFill>
                  <a:srgbClr val="000000"/>
                </a:solidFill>
                <a:effectLst/>
                <a:latin typeface="Arial" panose="020B0604020202020204" pitchFamily="34" charset="0"/>
              </a:rPr>
              <a:t>Success for this project involves creating a predictive model that accurately forecasts popularity. We define success as:</a:t>
            </a:r>
            <a:endParaRPr lang="en-US" b="0" dirty="0">
              <a:effectLst/>
            </a:endParaRPr>
          </a:p>
          <a:p>
            <a:pPr lvl="2" fontAlgn="base">
              <a:spcBef>
                <a:spcPts val="1200"/>
              </a:spcBef>
              <a:buFont typeface="Arial" panose="020B0604020202020204" pitchFamily="34" charset="0"/>
              <a:buChar char="•"/>
            </a:pPr>
            <a:r>
              <a:rPr lang="en-US" b="0" i="0" u="none" strike="noStrike" dirty="0">
                <a:solidFill>
                  <a:srgbClr val="000000"/>
                </a:solidFill>
                <a:effectLst/>
                <a:latin typeface="Arial" panose="020B0604020202020204" pitchFamily="34" charset="0"/>
              </a:rPr>
              <a:t>Achieving a high level of accuracy, measured by metrics such as MAE, MSE, and RMSE.</a:t>
            </a:r>
          </a:p>
          <a:p>
            <a:pPr lvl="2" fontAlgn="base">
              <a:spcBef>
                <a:spcPts val="1200"/>
              </a:spcBef>
              <a:buFont typeface="Arial" panose="020B0604020202020204" pitchFamily="34" charset="0"/>
              <a:buChar char="•"/>
            </a:pPr>
            <a:endParaRPr lang="en-US" b="0" i="0" u="none" strike="noStrike" dirty="0">
              <a:solidFill>
                <a:srgbClr val="000000"/>
              </a:solidFill>
              <a:effectLst/>
              <a:latin typeface="Arial" panose="020B0604020202020204" pitchFamily="34" charset="0"/>
            </a:endParaRPr>
          </a:p>
          <a:p>
            <a:pPr lvl="2"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Identifying key factors that significantly impact popularity.</a:t>
            </a:r>
          </a:p>
          <a:p>
            <a:pPr lvl="2" fontAlgn="base">
              <a:buFont typeface="Arial" panose="020B0604020202020204" pitchFamily="34" charset="0"/>
              <a:buChar char="•"/>
            </a:pPr>
            <a:endParaRPr lang="en-US" b="0" i="0" u="none" strike="noStrike" dirty="0">
              <a:solidFill>
                <a:srgbClr val="000000"/>
              </a:solidFill>
              <a:effectLst/>
              <a:latin typeface="Arial" panose="020B0604020202020204" pitchFamily="34" charset="0"/>
            </a:endParaRPr>
          </a:p>
          <a:p>
            <a:pPr lvl="2" fontAlgn="base">
              <a:spcAft>
                <a:spcPts val="1200"/>
              </a:spcAft>
              <a:buFont typeface="Arial" panose="020B0604020202020204" pitchFamily="34" charset="0"/>
              <a:buChar char="•"/>
            </a:pPr>
            <a:r>
              <a:rPr lang="en-US" b="0" i="0" u="none" strike="noStrike" dirty="0">
                <a:solidFill>
                  <a:srgbClr val="000000"/>
                </a:solidFill>
                <a:effectLst/>
                <a:latin typeface="Arial" panose="020B0604020202020204" pitchFamily="34" charset="0"/>
              </a:rPr>
              <a:t>Providing actionable insights that can inform strategies to enhance popularity.</a:t>
            </a:r>
          </a:p>
          <a:p>
            <a:pPr lvl="2" fontAlgn="base">
              <a:spcAft>
                <a:spcPts val="1200"/>
              </a:spcAft>
              <a:buFont typeface="Arial" panose="020B0604020202020204" pitchFamily="34" charset="0"/>
              <a:buChar char="•"/>
            </a:pPr>
            <a:r>
              <a:rPr lang="en-US" dirty="0">
                <a:solidFill>
                  <a:srgbClr val="000000"/>
                </a:solidFill>
                <a:latin typeface="Arial" panose="020B0604020202020204" pitchFamily="34" charset="0"/>
              </a:rPr>
              <a:t>Provide predictive Model.</a:t>
            </a:r>
            <a:endParaRPr lang="en-US" b="0" i="0" u="none" strike="noStrike"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199249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00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100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100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grpId="0" nodeType="withEffect">
                                  <p:stCondLst>
                                    <p:cond delay="100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grpId="0" nodeType="withEffect">
                                  <p:stCondLst>
                                    <p:cond delay="100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055C36-B96E-3794-D4C5-61344FBB6EAE}"/>
              </a:ext>
            </a:extLst>
          </p:cNvPr>
          <p:cNvSpPr>
            <a:spLocks noGrp="1"/>
          </p:cNvSpPr>
          <p:nvPr>
            <p:ph type="title"/>
          </p:nvPr>
        </p:nvSpPr>
        <p:spPr>
          <a:xfrm>
            <a:off x="3785407" y="57599"/>
            <a:ext cx="6958584" cy="1435608"/>
          </a:xfrm>
        </p:spPr>
        <p:txBody>
          <a:bodyPr/>
          <a:lstStyle/>
          <a:p>
            <a:r>
              <a:rPr lang="en-US" dirty="0"/>
              <a:t>Results – Two Path</a:t>
            </a:r>
          </a:p>
        </p:txBody>
      </p:sp>
      <p:sp>
        <p:nvSpPr>
          <p:cNvPr id="3" name="Slide Number Placeholder 2">
            <a:extLst>
              <a:ext uri="{FF2B5EF4-FFF2-40B4-BE49-F238E27FC236}">
                <a16:creationId xmlns:a16="http://schemas.microsoft.com/office/drawing/2014/main" id="{3B03EB47-5C31-26E2-B1F0-CF63DAD606A1}"/>
              </a:ext>
            </a:extLst>
          </p:cNvPr>
          <p:cNvSpPr>
            <a:spLocks noGrp="1"/>
          </p:cNvSpPr>
          <p:nvPr>
            <p:ph type="sldNum" sz="quarter" idx="11"/>
          </p:nvPr>
        </p:nvSpPr>
        <p:spPr>
          <a:xfrm rot="16200000">
            <a:off x="11274552" y="5632704"/>
            <a:ext cx="1069848" cy="594360"/>
          </a:xfrm>
        </p:spPr>
        <p:txBody>
          <a:bodyPr/>
          <a:lstStyle/>
          <a:p>
            <a:fld id="{98C0CDE5-970C-4CC4-BF43-0DA127E73E82}" type="slidenum">
              <a:rPr lang="en-US" smtClean="0"/>
              <a:pPr/>
              <a:t>21</a:t>
            </a:fld>
            <a:endParaRPr lang="en-US" dirty="0"/>
          </a:p>
        </p:txBody>
      </p:sp>
      <p:sp>
        <p:nvSpPr>
          <p:cNvPr id="6" name="מציין מיקום של טבלה 5">
            <a:extLst>
              <a:ext uri="{FF2B5EF4-FFF2-40B4-BE49-F238E27FC236}">
                <a16:creationId xmlns:a16="http://schemas.microsoft.com/office/drawing/2014/main" id="{59A2EA19-21C9-2A03-7A19-838201169B2E}"/>
              </a:ext>
            </a:extLst>
          </p:cNvPr>
          <p:cNvSpPr>
            <a:spLocks noGrp="1"/>
          </p:cNvSpPr>
          <p:nvPr>
            <p:ph type="tbl" sz="quarter" idx="18"/>
          </p:nvPr>
        </p:nvSpPr>
        <p:spPr>
          <a:xfrm>
            <a:off x="3767959" y="1644193"/>
            <a:ext cx="6539835" cy="4674311"/>
          </a:xfrm>
        </p:spPr>
        <p:txBody>
          <a:bodyPr/>
          <a:lstStyle/>
          <a:p>
            <a:endParaRPr lang="en-US" dirty="0"/>
          </a:p>
        </p:txBody>
      </p:sp>
      <p:sp>
        <p:nvSpPr>
          <p:cNvPr id="9" name="מציין מיקום תוכן 8">
            <a:extLst>
              <a:ext uri="{FF2B5EF4-FFF2-40B4-BE49-F238E27FC236}">
                <a16:creationId xmlns:a16="http://schemas.microsoft.com/office/drawing/2014/main" id="{3A21B57E-5781-A04C-7B95-628F233D1C68}"/>
              </a:ext>
            </a:extLst>
          </p:cNvPr>
          <p:cNvSpPr>
            <a:spLocks noGrp="1"/>
          </p:cNvSpPr>
          <p:nvPr>
            <p:ph sz="quarter" idx="17"/>
          </p:nvPr>
        </p:nvSpPr>
        <p:spPr/>
        <p:txBody>
          <a:bodyPr/>
          <a:lstStyle/>
          <a:p>
            <a:endParaRPr lang="en-US" dirty="0"/>
          </a:p>
        </p:txBody>
      </p:sp>
      <p:pic>
        <p:nvPicPr>
          <p:cNvPr id="15" name="תמונה 14">
            <a:extLst>
              <a:ext uri="{FF2B5EF4-FFF2-40B4-BE49-F238E27FC236}">
                <a16:creationId xmlns:a16="http://schemas.microsoft.com/office/drawing/2014/main" id="{26793704-E7C2-0BAF-2255-92109AAB1276}"/>
              </a:ext>
            </a:extLst>
          </p:cNvPr>
          <p:cNvPicPr>
            <a:picLocks noChangeAspect="1"/>
          </p:cNvPicPr>
          <p:nvPr/>
        </p:nvPicPr>
        <p:blipFill>
          <a:blip r:embed="rId4"/>
          <a:stretch>
            <a:fillRect/>
          </a:stretch>
        </p:blipFill>
        <p:spPr>
          <a:xfrm>
            <a:off x="3492272" y="1171081"/>
            <a:ext cx="7544853" cy="5620534"/>
          </a:xfrm>
          <a:prstGeom prst="rect">
            <a:avLst/>
          </a:prstGeom>
        </p:spPr>
      </p:pic>
    </p:spTree>
    <p:extLst>
      <p:ext uri="{BB962C8B-B14F-4D97-AF65-F5344CB8AC3E}">
        <p14:creationId xmlns:p14="http://schemas.microsoft.com/office/powerpoint/2010/main" val="2662254614"/>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333620-11D5-0F0E-11EF-3F9FEB75A2BB}"/>
              </a:ext>
            </a:extLst>
          </p:cNvPr>
          <p:cNvSpPr>
            <a:spLocks noGrp="1"/>
          </p:cNvSpPr>
          <p:nvPr>
            <p:ph type="title"/>
          </p:nvPr>
        </p:nvSpPr>
        <p:spPr>
          <a:xfrm>
            <a:off x="804672" y="411480"/>
            <a:ext cx="9464040" cy="1435608"/>
          </a:xfrm>
        </p:spPr>
        <p:txBody>
          <a:bodyPr/>
          <a:lstStyle/>
          <a:p>
            <a:r>
              <a:rPr lang="en-US" dirty="0"/>
              <a:t>Model performance comparison – Regressor:</a:t>
            </a:r>
            <a:br>
              <a:rPr lang="en-US" dirty="0"/>
            </a:br>
            <a:endParaRPr lang="en-US" dirty="0"/>
          </a:p>
        </p:txBody>
      </p:sp>
      <p:sp>
        <p:nvSpPr>
          <p:cNvPr id="3" name="Slide Number Placeholder 2">
            <a:extLst>
              <a:ext uri="{FF2B5EF4-FFF2-40B4-BE49-F238E27FC236}">
                <a16:creationId xmlns:a16="http://schemas.microsoft.com/office/drawing/2014/main" id="{A87CED8F-5ED4-75A7-086C-9906092769EE}"/>
              </a:ext>
            </a:extLst>
          </p:cNvPr>
          <p:cNvSpPr>
            <a:spLocks noGrp="1"/>
          </p:cNvSpPr>
          <p:nvPr>
            <p:ph type="sldNum" sz="quarter" idx="11"/>
          </p:nvPr>
        </p:nvSpPr>
        <p:spPr>
          <a:xfrm rot="16200000">
            <a:off x="11274552" y="5632704"/>
            <a:ext cx="1069848" cy="594360"/>
          </a:xfrm>
        </p:spPr>
        <p:txBody>
          <a:bodyPr/>
          <a:lstStyle/>
          <a:p>
            <a:fld id="{98C0CDE5-970C-4CC4-BF43-0DA127E73E82}" type="slidenum">
              <a:rPr lang="en-US" smtClean="0"/>
              <a:pPr/>
              <a:t>22</a:t>
            </a:fld>
            <a:endParaRPr lang="en-US" dirty="0"/>
          </a:p>
        </p:txBody>
      </p:sp>
      <p:sp>
        <p:nvSpPr>
          <p:cNvPr id="5" name="מציין מיקום של טבלה 4">
            <a:extLst>
              <a:ext uri="{FF2B5EF4-FFF2-40B4-BE49-F238E27FC236}">
                <a16:creationId xmlns:a16="http://schemas.microsoft.com/office/drawing/2014/main" id="{472C414C-34E6-9AFA-C565-E2F20FE026F5}"/>
              </a:ext>
            </a:extLst>
          </p:cNvPr>
          <p:cNvSpPr>
            <a:spLocks noGrp="1"/>
          </p:cNvSpPr>
          <p:nvPr>
            <p:ph type="tbl" sz="quarter" idx="18"/>
          </p:nvPr>
        </p:nvSpPr>
        <p:spPr>
          <a:xfrm>
            <a:off x="2906162" y="1847088"/>
            <a:ext cx="6301212" cy="3547872"/>
          </a:xfrm>
        </p:spPr>
        <p:txBody>
          <a:bodyPr/>
          <a:lstStyle/>
          <a:p>
            <a:endParaRPr lang="en-US" dirty="0"/>
          </a:p>
        </p:txBody>
      </p:sp>
      <p:pic>
        <p:nvPicPr>
          <p:cNvPr id="8" name="תמונה 7">
            <a:extLst>
              <a:ext uri="{FF2B5EF4-FFF2-40B4-BE49-F238E27FC236}">
                <a16:creationId xmlns:a16="http://schemas.microsoft.com/office/drawing/2014/main" id="{C44DEDD8-5AB0-A6B8-23B4-2DC5F7A94CBE}"/>
              </a:ext>
            </a:extLst>
          </p:cNvPr>
          <p:cNvPicPr>
            <a:picLocks noChangeAspect="1"/>
          </p:cNvPicPr>
          <p:nvPr/>
        </p:nvPicPr>
        <p:blipFill>
          <a:blip r:embed="rId2"/>
          <a:stretch>
            <a:fillRect/>
          </a:stretch>
        </p:blipFill>
        <p:spPr>
          <a:xfrm>
            <a:off x="3333364" y="1928388"/>
            <a:ext cx="5525271" cy="3286408"/>
          </a:xfrm>
          <a:prstGeom prst="rect">
            <a:avLst/>
          </a:prstGeom>
        </p:spPr>
      </p:pic>
    </p:spTree>
    <p:extLst>
      <p:ext uri="{BB962C8B-B14F-4D97-AF65-F5344CB8AC3E}">
        <p14:creationId xmlns:p14="http://schemas.microsoft.com/office/powerpoint/2010/main" val="3256807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333620-11D5-0F0E-11EF-3F9FEB75A2BB}"/>
              </a:ext>
            </a:extLst>
          </p:cNvPr>
          <p:cNvSpPr>
            <a:spLocks noGrp="1"/>
          </p:cNvSpPr>
          <p:nvPr>
            <p:ph type="title"/>
          </p:nvPr>
        </p:nvSpPr>
        <p:spPr>
          <a:xfrm>
            <a:off x="804672" y="411480"/>
            <a:ext cx="9464040" cy="762227"/>
          </a:xfrm>
        </p:spPr>
        <p:txBody>
          <a:bodyPr>
            <a:normAutofit fontScale="90000"/>
          </a:bodyPr>
          <a:lstStyle/>
          <a:p>
            <a:r>
              <a:rPr lang="en-US" dirty="0"/>
              <a:t>Fine-tuning for the best model – Regressor:</a:t>
            </a:r>
            <a:br>
              <a:rPr lang="en-US" dirty="0"/>
            </a:br>
            <a:endParaRPr lang="en-US" dirty="0"/>
          </a:p>
        </p:txBody>
      </p:sp>
      <p:sp>
        <p:nvSpPr>
          <p:cNvPr id="3" name="Slide Number Placeholder 2">
            <a:extLst>
              <a:ext uri="{FF2B5EF4-FFF2-40B4-BE49-F238E27FC236}">
                <a16:creationId xmlns:a16="http://schemas.microsoft.com/office/drawing/2014/main" id="{A87CED8F-5ED4-75A7-086C-9906092769EE}"/>
              </a:ext>
            </a:extLst>
          </p:cNvPr>
          <p:cNvSpPr>
            <a:spLocks noGrp="1"/>
          </p:cNvSpPr>
          <p:nvPr>
            <p:ph type="sldNum" sz="quarter" idx="11"/>
          </p:nvPr>
        </p:nvSpPr>
        <p:spPr>
          <a:xfrm rot="16200000">
            <a:off x="11274552" y="5632704"/>
            <a:ext cx="1069848" cy="594360"/>
          </a:xfrm>
        </p:spPr>
        <p:txBody>
          <a:bodyPr/>
          <a:lstStyle/>
          <a:p>
            <a:fld id="{98C0CDE5-970C-4CC4-BF43-0DA127E73E82}" type="slidenum">
              <a:rPr lang="en-US" smtClean="0"/>
              <a:pPr/>
              <a:t>23</a:t>
            </a:fld>
            <a:endParaRPr lang="en-US" dirty="0"/>
          </a:p>
        </p:txBody>
      </p:sp>
      <p:sp>
        <p:nvSpPr>
          <p:cNvPr id="5" name="מציין מיקום של טבלה 4">
            <a:extLst>
              <a:ext uri="{FF2B5EF4-FFF2-40B4-BE49-F238E27FC236}">
                <a16:creationId xmlns:a16="http://schemas.microsoft.com/office/drawing/2014/main" id="{472C414C-34E6-9AFA-C565-E2F20FE026F5}"/>
              </a:ext>
            </a:extLst>
          </p:cNvPr>
          <p:cNvSpPr>
            <a:spLocks noGrp="1"/>
          </p:cNvSpPr>
          <p:nvPr>
            <p:ph type="tbl" sz="quarter" idx="18"/>
          </p:nvPr>
        </p:nvSpPr>
        <p:spPr>
          <a:xfrm>
            <a:off x="2406060" y="1655064"/>
            <a:ext cx="6301212" cy="3547872"/>
          </a:xfrm>
        </p:spPr>
        <p:txBody>
          <a:bodyPr/>
          <a:lstStyle/>
          <a:p>
            <a:endParaRPr lang="en-US" dirty="0"/>
          </a:p>
        </p:txBody>
      </p:sp>
      <p:sp>
        <p:nvSpPr>
          <p:cNvPr id="2" name="תיבת טקסט 1">
            <a:extLst>
              <a:ext uri="{FF2B5EF4-FFF2-40B4-BE49-F238E27FC236}">
                <a16:creationId xmlns:a16="http://schemas.microsoft.com/office/drawing/2014/main" id="{310B8929-B278-C42E-DF42-875A86799481}"/>
              </a:ext>
            </a:extLst>
          </p:cNvPr>
          <p:cNvSpPr txBox="1"/>
          <p:nvPr/>
        </p:nvSpPr>
        <p:spPr>
          <a:xfrm>
            <a:off x="1305886" y="1229719"/>
            <a:ext cx="4885899" cy="369332"/>
          </a:xfrm>
          <a:prstGeom prst="rect">
            <a:avLst/>
          </a:prstGeom>
          <a:noFill/>
        </p:spPr>
        <p:txBody>
          <a:bodyPr wrap="square" rtlCol="0">
            <a:spAutoFit/>
          </a:bodyPr>
          <a:lstStyle/>
          <a:p>
            <a:r>
              <a:rPr lang="en-US" dirty="0"/>
              <a:t>We expect ~ 5% Improvement in performance.</a:t>
            </a:r>
          </a:p>
        </p:txBody>
      </p:sp>
      <p:pic>
        <p:nvPicPr>
          <p:cNvPr id="7" name="תמונה 6">
            <a:extLst>
              <a:ext uri="{FF2B5EF4-FFF2-40B4-BE49-F238E27FC236}">
                <a16:creationId xmlns:a16="http://schemas.microsoft.com/office/drawing/2014/main" id="{08C47FCA-AC69-F0AE-BC63-971B07FA171B}"/>
              </a:ext>
            </a:extLst>
          </p:cNvPr>
          <p:cNvPicPr>
            <a:picLocks noChangeAspect="1"/>
          </p:cNvPicPr>
          <p:nvPr/>
        </p:nvPicPr>
        <p:blipFill>
          <a:blip r:embed="rId2"/>
          <a:stretch>
            <a:fillRect/>
          </a:stretch>
        </p:blipFill>
        <p:spPr>
          <a:xfrm>
            <a:off x="1705755" y="1655063"/>
            <a:ext cx="8919114" cy="3603886"/>
          </a:xfrm>
          <a:prstGeom prst="rect">
            <a:avLst/>
          </a:prstGeom>
        </p:spPr>
      </p:pic>
    </p:spTree>
    <p:extLst>
      <p:ext uri="{BB962C8B-B14F-4D97-AF65-F5344CB8AC3E}">
        <p14:creationId xmlns:p14="http://schemas.microsoft.com/office/powerpoint/2010/main" val="1670084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333620-11D5-0F0E-11EF-3F9FEB75A2BB}"/>
              </a:ext>
            </a:extLst>
          </p:cNvPr>
          <p:cNvSpPr>
            <a:spLocks noGrp="1"/>
          </p:cNvSpPr>
          <p:nvPr>
            <p:ph type="title"/>
          </p:nvPr>
        </p:nvSpPr>
        <p:spPr>
          <a:xfrm>
            <a:off x="804672" y="411480"/>
            <a:ext cx="9464040" cy="762227"/>
          </a:xfrm>
        </p:spPr>
        <p:txBody>
          <a:bodyPr>
            <a:normAutofit fontScale="90000"/>
          </a:bodyPr>
          <a:lstStyle/>
          <a:p>
            <a:r>
              <a:rPr lang="en-US" dirty="0"/>
              <a:t>Fine-tuning for the best model – Regressor:</a:t>
            </a:r>
            <a:br>
              <a:rPr lang="en-US" dirty="0"/>
            </a:br>
            <a:endParaRPr lang="en-US" dirty="0"/>
          </a:p>
        </p:txBody>
      </p:sp>
      <p:sp>
        <p:nvSpPr>
          <p:cNvPr id="3" name="Slide Number Placeholder 2">
            <a:extLst>
              <a:ext uri="{FF2B5EF4-FFF2-40B4-BE49-F238E27FC236}">
                <a16:creationId xmlns:a16="http://schemas.microsoft.com/office/drawing/2014/main" id="{A87CED8F-5ED4-75A7-086C-9906092769EE}"/>
              </a:ext>
            </a:extLst>
          </p:cNvPr>
          <p:cNvSpPr>
            <a:spLocks noGrp="1"/>
          </p:cNvSpPr>
          <p:nvPr>
            <p:ph type="sldNum" sz="quarter" idx="11"/>
          </p:nvPr>
        </p:nvSpPr>
        <p:spPr>
          <a:xfrm rot="16200000">
            <a:off x="11274552" y="5632704"/>
            <a:ext cx="1069848" cy="594360"/>
          </a:xfrm>
        </p:spPr>
        <p:txBody>
          <a:bodyPr/>
          <a:lstStyle/>
          <a:p>
            <a:fld id="{98C0CDE5-970C-4CC4-BF43-0DA127E73E82}" type="slidenum">
              <a:rPr lang="en-US" smtClean="0"/>
              <a:pPr/>
              <a:t>24</a:t>
            </a:fld>
            <a:endParaRPr lang="en-US" dirty="0"/>
          </a:p>
        </p:txBody>
      </p:sp>
      <p:sp>
        <p:nvSpPr>
          <p:cNvPr id="5" name="מציין מיקום של טבלה 4">
            <a:extLst>
              <a:ext uri="{FF2B5EF4-FFF2-40B4-BE49-F238E27FC236}">
                <a16:creationId xmlns:a16="http://schemas.microsoft.com/office/drawing/2014/main" id="{472C414C-34E6-9AFA-C565-E2F20FE026F5}"/>
              </a:ext>
            </a:extLst>
          </p:cNvPr>
          <p:cNvSpPr>
            <a:spLocks noGrp="1"/>
          </p:cNvSpPr>
          <p:nvPr>
            <p:ph type="tbl" sz="quarter" idx="18"/>
          </p:nvPr>
        </p:nvSpPr>
        <p:spPr>
          <a:xfrm>
            <a:off x="2406060" y="1655064"/>
            <a:ext cx="6301212" cy="3547872"/>
          </a:xfrm>
        </p:spPr>
        <p:txBody>
          <a:bodyPr/>
          <a:lstStyle/>
          <a:p>
            <a:endParaRPr lang="en-US" dirty="0"/>
          </a:p>
        </p:txBody>
      </p:sp>
      <p:pic>
        <p:nvPicPr>
          <p:cNvPr id="12" name="תמונה 11">
            <a:extLst>
              <a:ext uri="{FF2B5EF4-FFF2-40B4-BE49-F238E27FC236}">
                <a16:creationId xmlns:a16="http://schemas.microsoft.com/office/drawing/2014/main" id="{8C987D0B-E3BB-93FA-70BF-BEE4D5036AC6}"/>
              </a:ext>
            </a:extLst>
          </p:cNvPr>
          <p:cNvPicPr>
            <a:picLocks noChangeAspect="1"/>
          </p:cNvPicPr>
          <p:nvPr/>
        </p:nvPicPr>
        <p:blipFill>
          <a:blip r:embed="rId2"/>
          <a:stretch>
            <a:fillRect/>
          </a:stretch>
        </p:blipFill>
        <p:spPr>
          <a:xfrm>
            <a:off x="2524667" y="1655064"/>
            <a:ext cx="5930914" cy="2712749"/>
          </a:xfrm>
          <a:prstGeom prst="rect">
            <a:avLst/>
          </a:prstGeom>
        </p:spPr>
      </p:pic>
      <p:pic>
        <p:nvPicPr>
          <p:cNvPr id="14" name="תמונה 13">
            <a:extLst>
              <a:ext uri="{FF2B5EF4-FFF2-40B4-BE49-F238E27FC236}">
                <a16:creationId xmlns:a16="http://schemas.microsoft.com/office/drawing/2014/main" id="{4DC5D8A3-0523-C9A8-6251-5F27624291AC}"/>
              </a:ext>
            </a:extLst>
          </p:cNvPr>
          <p:cNvPicPr>
            <a:picLocks noChangeAspect="1"/>
          </p:cNvPicPr>
          <p:nvPr/>
        </p:nvPicPr>
        <p:blipFill>
          <a:blip r:embed="rId3"/>
          <a:stretch>
            <a:fillRect/>
          </a:stretch>
        </p:blipFill>
        <p:spPr>
          <a:xfrm>
            <a:off x="2406060" y="4367813"/>
            <a:ext cx="8727199" cy="1447831"/>
          </a:xfrm>
          <a:prstGeom prst="rect">
            <a:avLst/>
          </a:prstGeom>
        </p:spPr>
      </p:pic>
    </p:spTree>
    <p:extLst>
      <p:ext uri="{BB962C8B-B14F-4D97-AF65-F5344CB8AC3E}">
        <p14:creationId xmlns:p14="http://schemas.microsoft.com/office/powerpoint/2010/main" val="2468979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60F6F-E490-BF7A-A8DB-59FD22063C30}"/>
              </a:ext>
            </a:extLst>
          </p:cNvPr>
          <p:cNvSpPr>
            <a:spLocks noGrp="1"/>
          </p:cNvSpPr>
          <p:nvPr>
            <p:ph type="title"/>
          </p:nvPr>
        </p:nvSpPr>
        <p:spPr>
          <a:xfrm>
            <a:off x="804672" y="2688336"/>
            <a:ext cx="9464040" cy="2459736"/>
          </a:xfrm>
        </p:spPr>
        <p:txBody>
          <a:bodyPr/>
          <a:lstStyle/>
          <a:p>
            <a:r>
              <a:rPr lang="en-US" dirty="0"/>
              <a:t>Thank You</a:t>
            </a:r>
          </a:p>
        </p:txBody>
      </p:sp>
      <p:pic>
        <p:nvPicPr>
          <p:cNvPr id="7" name="מציין מיקום של תמונה 6" descr="סימני שאלה שחורה תלת-ממדית עם סימן שאלה צהוב אחד">
            <a:extLst>
              <a:ext uri="{FF2B5EF4-FFF2-40B4-BE49-F238E27FC236}">
                <a16:creationId xmlns:a16="http://schemas.microsoft.com/office/drawing/2014/main" id="{A706E87A-9B9E-20B6-8A0C-E9F2C5E1FA6D}"/>
              </a:ext>
            </a:extLst>
          </p:cNvPr>
          <p:cNvPicPr>
            <a:picLocks noGrp="1" noChangeAspect="1"/>
          </p:cNvPicPr>
          <p:nvPr>
            <p:ph type="pic" sz="quarter" idx="13"/>
          </p:nvPr>
        </p:nvPicPr>
        <p:blipFill>
          <a:blip r:embed="rId2"/>
          <a:srcRect l="31729" r="31729"/>
          <a:stretch>
            <a:fillRect/>
          </a:stretch>
        </p:blipFill>
        <p:spPr>
          <a:xfrm>
            <a:off x="6143933" y="2615864"/>
            <a:ext cx="891069" cy="955706"/>
          </a:xfrm>
        </p:spPr>
      </p:pic>
      <p:pic>
        <p:nvPicPr>
          <p:cNvPr id="9" name="תמונה 8" descr="שעון עצר">
            <a:extLst>
              <a:ext uri="{FF2B5EF4-FFF2-40B4-BE49-F238E27FC236}">
                <a16:creationId xmlns:a16="http://schemas.microsoft.com/office/drawing/2014/main" id="{53B82E38-33F3-BF7E-EE97-227F5596CA1A}"/>
              </a:ext>
            </a:extLst>
          </p:cNvPr>
          <p:cNvPicPr>
            <a:picLocks noChangeAspect="1"/>
          </p:cNvPicPr>
          <p:nvPr/>
        </p:nvPicPr>
        <p:blipFill>
          <a:blip r:embed="rId3"/>
          <a:srcRect/>
          <a:stretch/>
        </p:blipFill>
        <p:spPr>
          <a:xfrm>
            <a:off x="3604204" y="1481758"/>
            <a:ext cx="3861428" cy="2749048"/>
          </a:xfrm>
          <a:prstGeom prst="rect">
            <a:avLst/>
          </a:prstGeom>
        </p:spPr>
      </p:pic>
    </p:spTree>
    <p:extLst>
      <p:ext uri="{BB962C8B-B14F-4D97-AF65-F5344CB8AC3E}">
        <p14:creationId xmlns:p14="http://schemas.microsoft.com/office/powerpoint/2010/main" val="643801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A62475-D8EF-C209-2D24-C02F49DF00BB}"/>
              </a:ext>
            </a:extLst>
          </p:cNvPr>
          <p:cNvSpPr>
            <a:spLocks noGrp="1"/>
          </p:cNvSpPr>
          <p:nvPr>
            <p:ph sz="quarter" idx="15"/>
          </p:nvPr>
        </p:nvSpPr>
        <p:spPr>
          <a:xfrm>
            <a:off x="358523" y="1753103"/>
            <a:ext cx="3539646" cy="2033080"/>
          </a:xfrm>
        </p:spPr>
        <p:txBody>
          <a:bodyPr/>
          <a:lstStyle/>
          <a:p>
            <a:r>
              <a:rPr lang="en-US" sz="3200" dirty="0">
                <a:solidFill>
                  <a:schemeClr val="bg1"/>
                </a:solidFill>
                <a:latin typeface="+mj-lt"/>
                <a:ea typeface="+mj-ea"/>
                <a:cs typeface="+mj-cs"/>
              </a:rPr>
              <a:t>Introduction</a:t>
            </a:r>
          </a:p>
        </p:txBody>
      </p:sp>
      <p:sp>
        <p:nvSpPr>
          <p:cNvPr id="3" name="Slide Number Placeholder 2">
            <a:extLst>
              <a:ext uri="{FF2B5EF4-FFF2-40B4-BE49-F238E27FC236}">
                <a16:creationId xmlns:a16="http://schemas.microsoft.com/office/drawing/2014/main" id="{0860C5A9-5FB1-4852-0619-9ACA3D519BC3}"/>
              </a:ext>
            </a:extLst>
          </p:cNvPr>
          <p:cNvSpPr>
            <a:spLocks noGrp="1"/>
          </p:cNvSpPr>
          <p:nvPr>
            <p:ph type="sldNum" sz="quarter" idx="11"/>
          </p:nvPr>
        </p:nvSpPr>
        <p:spPr>
          <a:xfrm rot="16200000">
            <a:off x="11274552" y="5632704"/>
            <a:ext cx="1069848" cy="594360"/>
          </a:xfrm>
        </p:spPr>
        <p:txBody>
          <a:bodyPr/>
          <a:lstStyle/>
          <a:p>
            <a:fld id="{98C0CDE5-970C-4CC4-BF43-0DA127E73E82}" type="slidenum">
              <a:rPr lang="en-US" smtClean="0"/>
              <a:pPr/>
              <a:t>3</a:t>
            </a:fld>
            <a:endParaRPr lang="en-US" dirty="0"/>
          </a:p>
        </p:txBody>
      </p:sp>
      <p:sp>
        <p:nvSpPr>
          <p:cNvPr id="4" name="TextBox 1">
            <a:extLst>
              <a:ext uri="{FF2B5EF4-FFF2-40B4-BE49-F238E27FC236}">
                <a16:creationId xmlns:a16="http://schemas.microsoft.com/office/drawing/2014/main" id="{76C73EF5-04D6-1CA2-8398-A26142DBEE0A}"/>
              </a:ext>
            </a:extLst>
          </p:cNvPr>
          <p:cNvSpPr txBox="1"/>
          <p:nvPr/>
        </p:nvSpPr>
        <p:spPr>
          <a:xfrm>
            <a:off x="5749049" y="606545"/>
            <a:ext cx="526539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111111"/>
                </a:solidFill>
                <a:ea typeface="+mn-lt"/>
                <a:cs typeface="+mn-lt"/>
              </a:rPr>
              <a:t>By leveraging machine learning to predict the popularity of TV shows, we can transform vast amounts of data into actionable insights.</a:t>
            </a:r>
          </a:p>
          <a:p>
            <a:endParaRPr lang="en-US" dirty="0">
              <a:solidFill>
                <a:srgbClr val="111111"/>
              </a:solidFill>
              <a:ea typeface="+mn-lt"/>
              <a:cs typeface="+mn-lt"/>
            </a:endParaRPr>
          </a:p>
          <a:p>
            <a:endParaRPr lang="en-US" dirty="0">
              <a:solidFill>
                <a:srgbClr val="111111"/>
              </a:solidFill>
              <a:ea typeface="+mn-lt"/>
              <a:cs typeface="+mn-lt"/>
            </a:endParaRPr>
          </a:p>
          <a:p>
            <a:r>
              <a:rPr lang="en-US" dirty="0">
                <a:solidFill>
                  <a:srgbClr val="111111"/>
                </a:solidFill>
                <a:ea typeface="+mn-lt"/>
                <a:cs typeface="+mn-lt"/>
              </a:rPr>
              <a:t>It enables content creators to tailor their productions to audience preferences and maximize viewer engagement.</a:t>
            </a:r>
            <a:endParaRPr lang="en-US" dirty="0"/>
          </a:p>
        </p:txBody>
      </p:sp>
    </p:spTree>
    <p:extLst>
      <p:ext uri="{BB962C8B-B14F-4D97-AF65-F5344CB8AC3E}">
        <p14:creationId xmlns:p14="http://schemas.microsoft.com/office/powerpoint/2010/main" val="353303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4" grpId="0"/>
    </p:bldLst>
  </p:timing>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A62475-D8EF-C209-2D24-C02F49DF00BB}"/>
              </a:ext>
            </a:extLst>
          </p:cNvPr>
          <p:cNvSpPr>
            <a:spLocks noGrp="1"/>
          </p:cNvSpPr>
          <p:nvPr>
            <p:ph sz="quarter" idx="15"/>
          </p:nvPr>
        </p:nvSpPr>
        <p:spPr>
          <a:xfrm>
            <a:off x="867479" y="2334476"/>
            <a:ext cx="3539646" cy="1684566"/>
          </a:xfrm>
        </p:spPr>
        <p:txBody>
          <a:bodyPr/>
          <a:lstStyle/>
          <a:p>
            <a:r>
              <a:rPr lang="en-US" sz="3200" dirty="0">
                <a:solidFill>
                  <a:schemeClr val="bg1"/>
                </a:solidFill>
                <a:latin typeface="+mj-lt"/>
                <a:ea typeface="+mj-ea"/>
                <a:cs typeface="+mj-cs"/>
              </a:rPr>
              <a:t>Objective</a:t>
            </a:r>
          </a:p>
          <a:p>
            <a:endParaRPr lang="en-US" dirty="0"/>
          </a:p>
        </p:txBody>
      </p:sp>
      <p:sp>
        <p:nvSpPr>
          <p:cNvPr id="3" name="Slide Number Placeholder 2">
            <a:extLst>
              <a:ext uri="{FF2B5EF4-FFF2-40B4-BE49-F238E27FC236}">
                <a16:creationId xmlns:a16="http://schemas.microsoft.com/office/drawing/2014/main" id="{0860C5A9-5FB1-4852-0619-9ACA3D519BC3}"/>
              </a:ext>
            </a:extLst>
          </p:cNvPr>
          <p:cNvSpPr>
            <a:spLocks noGrp="1"/>
          </p:cNvSpPr>
          <p:nvPr>
            <p:ph type="sldNum" sz="quarter" idx="11"/>
          </p:nvPr>
        </p:nvSpPr>
        <p:spPr>
          <a:xfrm rot="16200000">
            <a:off x="11274552" y="5632704"/>
            <a:ext cx="1069848" cy="594360"/>
          </a:xfrm>
        </p:spPr>
        <p:txBody>
          <a:bodyPr/>
          <a:lstStyle/>
          <a:p>
            <a:fld id="{98C0CDE5-970C-4CC4-BF43-0DA127E73E82}" type="slidenum">
              <a:rPr lang="en-US" smtClean="0"/>
              <a:pPr/>
              <a:t>4</a:t>
            </a:fld>
            <a:endParaRPr lang="en-US" dirty="0"/>
          </a:p>
        </p:txBody>
      </p:sp>
      <p:sp>
        <p:nvSpPr>
          <p:cNvPr id="2" name="TextBox 1">
            <a:extLst>
              <a:ext uri="{FF2B5EF4-FFF2-40B4-BE49-F238E27FC236}">
                <a16:creationId xmlns:a16="http://schemas.microsoft.com/office/drawing/2014/main" id="{76C73EF5-04D6-1CA2-8398-A26142DBEE0A}"/>
              </a:ext>
            </a:extLst>
          </p:cNvPr>
          <p:cNvSpPr txBox="1"/>
          <p:nvPr/>
        </p:nvSpPr>
        <p:spPr>
          <a:xfrm>
            <a:off x="6879646" y="420984"/>
            <a:ext cx="4123112"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Develop Predictive Models</a:t>
            </a:r>
            <a:r>
              <a:rPr lang="en-US" dirty="0"/>
              <a:t>: Create models to predict IMDb ratings using categorical features.</a:t>
            </a:r>
          </a:p>
          <a:p>
            <a:endParaRPr lang="en-US" dirty="0"/>
          </a:p>
          <a:p>
            <a:r>
              <a:rPr lang="en-US" b="1" dirty="0"/>
              <a:t>Feature Importance Analysis</a:t>
            </a:r>
            <a:r>
              <a:rPr lang="en-US" dirty="0"/>
              <a:t>: Identify key categorical features influencing TV show popularity.</a:t>
            </a:r>
          </a:p>
          <a:p>
            <a:endParaRPr lang="en-US" dirty="0"/>
          </a:p>
          <a:p>
            <a:r>
              <a:rPr lang="en-US" b="1" dirty="0"/>
              <a:t>Audience Segmentation</a:t>
            </a:r>
            <a:r>
              <a:rPr lang="en-US" dirty="0"/>
              <a:t>: Segment viewers based on categorical preferences and behaviors.</a:t>
            </a:r>
          </a:p>
          <a:p>
            <a:endParaRPr lang="en-US" dirty="0"/>
          </a:p>
          <a:p>
            <a:r>
              <a:rPr lang="en-US" b="1" dirty="0"/>
              <a:t>Content Optimization</a:t>
            </a:r>
            <a:r>
              <a:rPr lang="en-US" dirty="0"/>
              <a:t>: Provide insights to optimize shows for better ratings.</a:t>
            </a:r>
          </a:p>
          <a:p>
            <a:endParaRPr lang="en-US" b="1" dirty="0"/>
          </a:p>
          <a:p>
            <a:r>
              <a:rPr lang="en-US" b="1" dirty="0"/>
              <a:t>User Engagement</a:t>
            </a:r>
            <a:r>
              <a:rPr lang="en-US" dirty="0"/>
              <a:t>: Integrate predictions into a recommendation system.</a:t>
            </a:r>
          </a:p>
          <a:p>
            <a:endParaRPr lang="en-US" dirty="0"/>
          </a:p>
          <a:p>
            <a:r>
              <a:rPr lang="en-US" b="1" dirty="0"/>
              <a:t>Genre-Specific Insights</a:t>
            </a:r>
            <a:r>
              <a:rPr lang="en-US" dirty="0"/>
              <a:t>: Predict popularity within specific genres.</a:t>
            </a:r>
          </a:p>
          <a:p>
            <a:endParaRPr lang="en-US" dirty="0"/>
          </a:p>
          <a:p>
            <a:endParaRPr lang="en-US" dirty="0"/>
          </a:p>
        </p:txBody>
      </p:sp>
    </p:spTree>
    <p:extLst>
      <p:ext uri="{BB962C8B-B14F-4D97-AF65-F5344CB8AC3E}">
        <p14:creationId xmlns:p14="http://schemas.microsoft.com/office/powerpoint/2010/main" val="399195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500"/>
                                        <p:tgtEl>
                                          <p:spTgt spid="2">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animEffect transition="in" filter="fade">
                                      <p:cBhvr>
                                        <p:cTn id="35" dur="500"/>
                                        <p:tgtEl>
                                          <p:spTgt spid="2">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2">
                                            <p:txEl>
                                              <p:pRg st="0" end="0"/>
                                            </p:txEl>
                                          </p:spTgt>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2">
                                            <p:txEl>
                                              <p:pRg st="2" end="2"/>
                                            </p:txEl>
                                          </p:spTgt>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2">
                                            <p:txEl>
                                              <p:pRg st="4" end="4"/>
                                            </p:txEl>
                                          </p:spTgt>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2">
                                            <p:txEl>
                                              <p:pRg st="6" end="6"/>
                                            </p:txEl>
                                          </p:spTgt>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2">
                                            <p:txEl>
                                              <p:pRg st="8" end="8"/>
                                            </p:txEl>
                                          </p:spTgt>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2">
                                            <p:txEl>
                                              <p:pRg st="10" end="1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2800E4-16F4-4C03-CA7F-B04CEF62F289}"/>
              </a:ext>
            </a:extLst>
          </p:cNvPr>
          <p:cNvSpPr>
            <a:spLocks noGrp="1"/>
          </p:cNvSpPr>
          <p:nvPr>
            <p:ph type="title"/>
          </p:nvPr>
        </p:nvSpPr>
        <p:spPr>
          <a:xfrm>
            <a:off x="566790" y="2731652"/>
            <a:ext cx="3981325" cy="923544"/>
          </a:xfrm>
        </p:spPr>
        <p:txBody>
          <a:bodyPr>
            <a:normAutofit fontScale="90000"/>
          </a:bodyPr>
          <a:lstStyle/>
          <a:p>
            <a:r>
              <a:rPr lang="en-US" dirty="0"/>
              <a:t>Steps toward the model</a:t>
            </a:r>
          </a:p>
        </p:txBody>
      </p:sp>
      <p:sp>
        <p:nvSpPr>
          <p:cNvPr id="5" name="Text Placeholder 4">
            <a:extLst>
              <a:ext uri="{FF2B5EF4-FFF2-40B4-BE49-F238E27FC236}">
                <a16:creationId xmlns:a16="http://schemas.microsoft.com/office/drawing/2014/main" id="{0B6F9B83-490C-3390-781C-B483ED3B5FB7}"/>
              </a:ext>
            </a:extLst>
          </p:cNvPr>
          <p:cNvSpPr>
            <a:spLocks noGrp="1"/>
          </p:cNvSpPr>
          <p:nvPr>
            <p:ph sz="quarter" idx="15"/>
          </p:nvPr>
        </p:nvSpPr>
        <p:spPr>
          <a:xfrm>
            <a:off x="6144767" y="393616"/>
            <a:ext cx="4123944" cy="6070600"/>
          </a:xfrm>
        </p:spPr>
        <p:txBody>
          <a:bodyPr>
            <a:normAutofit/>
          </a:bodyPr>
          <a:lstStyle/>
          <a:p>
            <a:pPr marL="0" indent="0">
              <a:buNone/>
            </a:pPr>
            <a:r>
              <a:rPr lang="en-US" dirty="0">
                <a:solidFill>
                  <a:srgbClr val="111111"/>
                </a:solidFill>
              </a:rPr>
              <a:t> </a:t>
            </a:r>
          </a:p>
        </p:txBody>
      </p:sp>
      <p:sp>
        <p:nvSpPr>
          <p:cNvPr id="3" name="Slide Number Placeholder 2">
            <a:extLst>
              <a:ext uri="{FF2B5EF4-FFF2-40B4-BE49-F238E27FC236}">
                <a16:creationId xmlns:a16="http://schemas.microsoft.com/office/drawing/2014/main" id="{1F2EA1C7-D3E0-3A85-A153-33043FCC3DBC}"/>
              </a:ext>
            </a:extLst>
          </p:cNvPr>
          <p:cNvSpPr>
            <a:spLocks noGrp="1"/>
          </p:cNvSpPr>
          <p:nvPr>
            <p:ph type="sldNum" sz="quarter" idx="11"/>
          </p:nvPr>
        </p:nvSpPr>
        <p:spPr>
          <a:xfrm rot="16200000">
            <a:off x="11274552" y="5632704"/>
            <a:ext cx="1069848" cy="594360"/>
          </a:xfrm>
        </p:spPr>
        <p:txBody>
          <a:bodyPr/>
          <a:lstStyle/>
          <a:p>
            <a:fld id="{98C0CDE5-970C-4CC4-BF43-0DA127E73E82}" type="slidenum">
              <a:rPr lang="en-US" smtClean="0"/>
              <a:pPr/>
              <a:t>5</a:t>
            </a:fld>
            <a:endParaRPr lang="en-US" dirty="0"/>
          </a:p>
        </p:txBody>
      </p:sp>
      <p:pic>
        <p:nvPicPr>
          <p:cNvPr id="6" name="תמונה 5">
            <a:extLst>
              <a:ext uri="{FF2B5EF4-FFF2-40B4-BE49-F238E27FC236}">
                <a16:creationId xmlns:a16="http://schemas.microsoft.com/office/drawing/2014/main" id="{008D7E9F-DB06-521A-8D88-FC7DC83F4CFA}"/>
              </a:ext>
            </a:extLst>
          </p:cNvPr>
          <p:cNvPicPr>
            <a:picLocks noChangeAspect="1"/>
          </p:cNvPicPr>
          <p:nvPr/>
        </p:nvPicPr>
        <p:blipFill>
          <a:blip r:embed="rId2"/>
          <a:stretch>
            <a:fillRect/>
          </a:stretch>
        </p:blipFill>
        <p:spPr>
          <a:xfrm>
            <a:off x="0" y="179552"/>
            <a:ext cx="11081981" cy="6498896"/>
          </a:xfrm>
          <a:prstGeom prst="rect">
            <a:avLst/>
          </a:prstGeom>
        </p:spPr>
      </p:pic>
    </p:spTree>
    <p:extLst>
      <p:ext uri="{BB962C8B-B14F-4D97-AF65-F5344CB8AC3E}">
        <p14:creationId xmlns:p14="http://schemas.microsoft.com/office/powerpoint/2010/main" val="164557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48D029-6E5D-5C40-EE46-7913B8F2A1FF}"/>
              </a:ext>
            </a:extLst>
          </p:cNvPr>
          <p:cNvSpPr>
            <a:spLocks noGrp="1"/>
          </p:cNvSpPr>
          <p:nvPr>
            <p:ph type="body" sz="quarter" idx="14"/>
          </p:nvPr>
        </p:nvSpPr>
        <p:spPr>
          <a:xfrm>
            <a:off x="4014216" y="4050792"/>
            <a:ext cx="5824728" cy="1104900"/>
          </a:xfrm>
        </p:spPr>
        <p:txBody>
          <a:bodyPr vert="horz" lIns="91440" tIns="45720" rIns="91440" bIns="45720" rtlCol="0" anchor="t">
            <a:normAutofit/>
          </a:bodyPr>
          <a:lstStyle/>
          <a:p>
            <a:endParaRPr lang="en-US" dirty="0"/>
          </a:p>
          <a:p>
            <a:endParaRPr lang="en-US" dirty="0"/>
          </a:p>
        </p:txBody>
      </p:sp>
      <p:sp>
        <p:nvSpPr>
          <p:cNvPr id="3" name="Slide Number Placeholder 2">
            <a:extLst>
              <a:ext uri="{FF2B5EF4-FFF2-40B4-BE49-F238E27FC236}">
                <a16:creationId xmlns:a16="http://schemas.microsoft.com/office/drawing/2014/main" id="{892A2015-C113-6985-07BD-D6494CD0A580}"/>
              </a:ext>
            </a:extLst>
          </p:cNvPr>
          <p:cNvSpPr>
            <a:spLocks noGrp="1"/>
          </p:cNvSpPr>
          <p:nvPr>
            <p:ph type="sldNum" sz="quarter" idx="11"/>
          </p:nvPr>
        </p:nvSpPr>
        <p:spPr>
          <a:xfrm rot="16200000">
            <a:off x="11274552" y="5632704"/>
            <a:ext cx="1069848" cy="594360"/>
          </a:xfrm>
        </p:spPr>
        <p:txBody>
          <a:bodyPr/>
          <a:lstStyle/>
          <a:p>
            <a:fld id="{98C0CDE5-970C-4CC4-BF43-0DA127E73E82}" type="slidenum">
              <a:rPr lang="en-US" smtClean="0"/>
              <a:pPr/>
              <a:t>6</a:t>
            </a:fld>
            <a:endParaRPr lang="en-US" dirty="0"/>
          </a:p>
        </p:txBody>
      </p:sp>
      <p:sp>
        <p:nvSpPr>
          <p:cNvPr id="10" name="תיבת טקסט 9">
            <a:extLst>
              <a:ext uri="{FF2B5EF4-FFF2-40B4-BE49-F238E27FC236}">
                <a16:creationId xmlns:a16="http://schemas.microsoft.com/office/drawing/2014/main" id="{91E28761-CE37-8EAE-4429-1DBFC8D1E82A}"/>
              </a:ext>
            </a:extLst>
          </p:cNvPr>
          <p:cNvSpPr txBox="1"/>
          <p:nvPr/>
        </p:nvSpPr>
        <p:spPr>
          <a:xfrm>
            <a:off x="705134" y="360600"/>
            <a:ext cx="9826387" cy="7509748"/>
          </a:xfrm>
          <a:prstGeom prst="rect">
            <a:avLst/>
          </a:prstGeom>
          <a:noFill/>
        </p:spPr>
        <p:txBody>
          <a:bodyPr wrap="square" rtlCol="0">
            <a:spAutoFit/>
          </a:bodyPr>
          <a:lstStyle/>
          <a:p>
            <a:pPr marL="355600" indent="-355600"/>
            <a:r>
              <a:rPr lang="en-IL" b="1" dirty="0"/>
              <a:t>The Database: </a:t>
            </a:r>
            <a:endParaRPr lang="en-US" b="1" dirty="0"/>
          </a:p>
          <a:p>
            <a:pPr marL="355600" indent="-355600"/>
            <a:r>
              <a:rPr lang="en-IL" dirty="0"/>
              <a:t>“</a:t>
            </a:r>
            <a:r>
              <a:rPr lang="en-US" b="1" i="0" dirty="0">
                <a:solidFill>
                  <a:srgbClr val="202124"/>
                </a:solidFill>
                <a:effectLst/>
                <a:latin typeface="zeitung"/>
              </a:rPr>
              <a:t>Full </a:t>
            </a:r>
            <a:r>
              <a:rPr lang="en-US" b="1" i="0" dirty="0" err="1">
                <a:solidFill>
                  <a:srgbClr val="202124"/>
                </a:solidFill>
                <a:effectLst/>
                <a:latin typeface="zeitung"/>
              </a:rPr>
              <a:t>TMDb</a:t>
            </a:r>
            <a:r>
              <a:rPr lang="en-US" b="1" i="0" dirty="0">
                <a:solidFill>
                  <a:srgbClr val="202124"/>
                </a:solidFill>
                <a:effectLst/>
                <a:latin typeface="zeitung"/>
              </a:rPr>
              <a:t> TV Shows Dataset 2024 (150K Shows)” </a:t>
            </a:r>
          </a:p>
          <a:p>
            <a:pPr lvl="1"/>
            <a:r>
              <a:rPr lang="en-IL" dirty="0"/>
              <a:t>TMDB = ‘The Movie Database’ - Database of world-wide Movies and TV shows going back to 1917</a:t>
            </a:r>
          </a:p>
          <a:p>
            <a:pPr lvl="1"/>
            <a:r>
              <a:rPr lang="en-IL" dirty="0"/>
              <a:t>Shape = 29 columns (2 x dates, 4 x int, 2 x float, 2 x boolean, 8 x string, 11 x categories) x 168640 rows</a:t>
            </a:r>
          </a:p>
          <a:p>
            <a:pPr lvl="1"/>
            <a:r>
              <a:rPr lang="en-IL" u="sng" dirty="0"/>
              <a:t>Important columns:</a:t>
            </a:r>
          </a:p>
          <a:p>
            <a:pPr marL="979488" lvl="2" indent="-233363"/>
            <a:r>
              <a:rPr lang="en-IL" sz="1600" dirty="0">
                <a:latin typeface="Calibri" panose="020F0502020204030204" pitchFamily="34" charset="0"/>
                <a:cs typeface="Calibri" panose="020F0502020204030204" pitchFamily="34" charset="0"/>
              </a:rPr>
              <a:t>Id (int), Name (string) = Identify the TV Show. </a:t>
            </a:r>
          </a:p>
          <a:p>
            <a:pPr marL="979488" lvl="2" indent="-233363"/>
            <a:r>
              <a:rPr lang="en-IL" sz="1600" dirty="0">
                <a:latin typeface="Calibri" panose="020F0502020204030204" pitchFamily="34" charset="0"/>
                <a:cs typeface="Calibri" panose="020F0502020204030204" pitchFamily="34" charset="0"/>
              </a:rPr>
              <a:t>Number of Seasons (int), Number of Episodes (int) , episodes_run_time (int) – how long have the show been on the air and how long is the show</a:t>
            </a:r>
          </a:p>
          <a:p>
            <a:pPr marL="979488" lvl="2" indent="-233363"/>
            <a:r>
              <a:rPr lang="en-IL" sz="1600" dirty="0">
                <a:latin typeface="Calibri" panose="020F0502020204030204" pitchFamily="34" charset="0"/>
                <a:cs typeface="Calibri" panose="020F0502020204030204" pitchFamily="34" charset="0"/>
              </a:rPr>
              <a:t>Original language (cat), languages (cat), spoken_languages (cat) = The original language (string), current languages (list),  spken_languages (list)  of the show</a:t>
            </a:r>
          </a:p>
          <a:p>
            <a:pPr marL="979488" lvl="2" indent="-233363"/>
            <a:r>
              <a:rPr lang="en-IL" sz="1600" dirty="0">
                <a:latin typeface="Calibri" panose="020F0502020204030204" pitchFamily="34" charset="0"/>
                <a:cs typeface="Calibri" panose="020F0502020204030204" pitchFamily="34" charset="0"/>
              </a:rPr>
              <a:t>Vote-avg. (float)  = A</a:t>
            </a:r>
            <a:r>
              <a:rPr lang="en-US" sz="1600" dirty="0">
                <a:latin typeface="Calibri" panose="020F0502020204030204" pitchFamily="34" charset="0"/>
                <a:cs typeface="Calibri" panose="020F0502020204030204" pitchFamily="34" charset="0"/>
              </a:rPr>
              <a:t>vg. vote rating for the TV show</a:t>
            </a:r>
          </a:p>
          <a:p>
            <a:pPr marL="979488" lvl="2" indent="-233363"/>
            <a:r>
              <a:rPr lang="en-US" sz="1600" dirty="0">
                <a:latin typeface="Calibri" panose="020F0502020204030204" pitchFamily="34" charset="0"/>
                <a:cs typeface="Calibri" panose="020F0502020204030204" pitchFamily="34" charset="0"/>
              </a:rPr>
              <a:t>Overview (string) = </a:t>
            </a:r>
            <a:r>
              <a:rPr lang="en-US" sz="1600" b="0" i="0" dirty="0">
                <a:solidFill>
                  <a:srgbClr val="202124"/>
                </a:solidFill>
                <a:effectLst/>
                <a:latin typeface="Calibri" panose="020F0502020204030204" pitchFamily="34" charset="0"/>
                <a:cs typeface="Calibri" panose="020F0502020204030204" pitchFamily="34" charset="0"/>
              </a:rPr>
              <a:t>Overview or plot summary of the TV show.</a:t>
            </a:r>
          </a:p>
          <a:p>
            <a:pPr marL="979488" lvl="2" indent="-233363"/>
            <a:r>
              <a:rPr lang="en-US" sz="1600" dirty="0">
                <a:solidFill>
                  <a:srgbClr val="202124"/>
                </a:solidFill>
                <a:latin typeface="Calibri" panose="020F0502020204030204" pitchFamily="34" charset="0"/>
                <a:cs typeface="Calibri" panose="020F0502020204030204" pitchFamily="34" charset="0"/>
              </a:rPr>
              <a:t>Adult (Boolean), </a:t>
            </a:r>
            <a:r>
              <a:rPr lang="en-US" sz="1600" dirty="0" err="1">
                <a:solidFill>
                  <a:srgbClr val="202124"/>
                </a:solidFill>
                <a:latin typeface="Calibri" panose="020F0502020204030204" pitchFamily="34" charset="0"/>
                <a:cs typeface="Calibri" panose="020F0502020204030204" pitchFamily="34" charset="0"/>
              </a:rPr>
              <a:t>in_production</a:t>
            </a:r>
            <a:r>
              <a:rPr lang="en-US" sz="1600" dirty="0">
                <a:solidFill>
                  <a:srgbClr val="202124"/>
                </a:solidFill>
                <a:latin typeface="Calibri" panose="020F0502020204030204" pitchFamily="34" charset="0"/>
                <a:cs typeface="Calibri" panose="020F0502020204030204" pitchFamily="34" charset="0"/>
              </a:rPr>
              <a:t> (Boolean) = indicate if the </a:t>
            </a:r>
            <a:r>
              <a:rPr lang="en-US" sz="1600" dirty="0" err="1">
                <a:solidFill>
                  <a:srgbClr val="202124"/>
                </a:solidFill>
                <a:latin typeface="Calibri" panose="020F0502020204030204" pitchFamily="34" charset="0"/>
                <a:cs typeface="Calibri" panose="020F0502020204030204" pitchFamily="34" charset="0"/>
              </a:rPr>
              <a:t>TV_show</a:t>
            </a:r>
            <a:r>
              <a:rPr lang="en-US" sz="1600" dirty="0">
                <a:solidFill>
                  <a:srgbClr val="202124"/>
                </a:solidFill>
                <a:latin typeface="Calibri" panose="020F0502020204030204" pitchFamily="34" charset="0"/>
                <a:cs typeface="Calibri" panose="020F0502020204030204" pitchFamily="34" charset="0"/>
              </a:rPr>
              <a:t> is classified as Adult and whether it is currently in production</a:t>
            </a:r>
          </a:p>
          <a:p>
            <a:pPr marL="979488" lvl="2" indent="-233363"/>
            <a:r>
              <a:rPr lang="en-US" sz="1600" dirty="0">
                <a:solidFill>
                  <a:srgbClr val="202124"/>
                </a:solidFill>
                <a:latin typeface="Calibri" panose="020F0502020204030204" pitchFamily="34" charset="0"/>
                <a:cs typeface="Calibri" panose="020F0502020204030204" pitchFamily="34" charset="0"/>
              </a:rPr>
              <a:t>First Air Date (date), Last Air Date (date) = first aired and last aired</a:t>
            </a:r>
          </a:p>
          <a:p>
            <a:pPr marL="979488" lvl="2" indent="-233363"/>
            <a:r>
              <a:rPr lang="en-US" sz="1600" dirty="0" err="1">
                <a:solidFill>
                  <a:srgbClr val="202124"/>
                </a:solidFill>
                <a:latin typeface="Inter"/>
                <a:cs typeface="Calibri" panose="020F0502020204030204" pitchFamily="34" charset="0"/>
              </a:rPr>
              <a:t>production_companies</a:t>
            </a:r>
            <a:r>
              <a:rPr lang="en-US" sz="1600" dirty="0">
                <a:solidFill>
                  <a:srgbClr val="202124"/>
                </a:solidFill>
                <a:latin typeface="Inter"/>
                <a:cs typeface="Calibri" panose="020F0502020204030204" pitchFamily="34" charset="0"/>
              </a:rPr>
              <a:t> (string), networks (string) -  who is producing the show and in which network you can see it</a:t>
            </a:r>
          </a:p>
          <a:p>
            <a:pPr marL="979488" lvl="2" indent="-233363"/>
            <a:r>
              <a:rPr lang="en-US" sz="1600" dirty="0">
                <a:solidFill>
                  <a:srgbClr val="202124"/>
                </a:solidFill>
                <a:latin typeface="Inter"/>
                <a:cs typeface="Calibri" panose="020F0502020204030204" pitchFamily="34" charset="0"/>
              </a:rPr>
              <a:t>Genres (cat) – what is the show </a:t>
            </a:r>
            <a:r>
              <a:rPr lang="en-US" sz="1600" dirty="0" err="1">
                <a:solidFill>
                  <a:srgbClr val="202124"/>
                </a:solidFill>
                <a:latin typeface="Inter"/>
                <a:cs typeface="Calibri" panose="020F0502020204030204" pitchFamily="34" charset="0"/>
              </a:rPr>
              <a:t>gener</a:t>
            </a:r>
            <a:endParaRPr lang="en-US" sz="1600" dirty="0">
              <a:solidFill>
                <a:srgbClr val="202124"/>
              </a:solidFill>
              <a:latin typeface="Inter"/>
              <a:cs typeface="Calibri" panose="020F0502020204030204" pitchFamily="34" charset="0"/>
            </a:endParaRPr>
          </a:p>
          <a:p>
            <a:endParaRPr lang="en-US" sz="1800" b="1" dirty="0"/>
          </a:p>
          <a:p>
            <a:r>
              <a:rPr lang="en-US" sz="1800" b="1" dirty="0"/>
              <a:t>Target = ‘Popularity’ column:  </a:t>
            </a:r>
          </a:p>
          <a:p>
            <a:pPr lvl="1"/>
            <a:r>
              <a:rPr lang="en-US" dirty="0"/>
              <a:t>Float64</a:t>
            </a:r>
          </a:p>
          <a:p>
            <a:pPr lvl="1"/>
            <a:r>
              <a:rPr lang="en-US" dirty="0"/>
              <a:t>Min 0. No real Max (in DB 3707) - score can increase indefinitely depending on engagement with TV-show. </a:t>
            </a:r>
          </a:p>
          <a:p>
            <a:pPr marL="979488" lvl="2" indent="-233363"/>
            <a:endParaRPr lang="en-US" sz="1600" dirty="0">
              <a:solidFill>
                <a:srgbClr val="202124"/>
              </a:solidFill>
              <a:latin typeface="Inter"/>
              <a:cs typeface="Calibri" panose="020F0502020204030204" pitchFamily="34" charset="0"/>
            </a:endParaRPr>
          </a:p>
          <a:p>
            <a:pPr rtl="0" fontAlgn="base">
              <a:spcBef>
                <a:spcPts val="1200"/>
              </a:spcBef>
              <a:spcAft>
                <a:spcPts val="0"/>
              </a:spcAft>
            </a:pPr>
            <a:endParaRPr lang="en-US" sz="1600" b="0" i="0" u="none" strike="noStrike" dirty="0">
              <a:solidFill>
                <a:srgbClr val="000000"/>
              </a:solidFill>
              <a:effectLst/>
              <a:latin typeface="Arial" panose="020B0604020202020204" pitchFamily="34" charset="0"/>
            </a:endParaRPr>
          </a:p>
          <a:p>
            <a:endParaRPr lang="en-US" sz="1600" dirty="0"/>
          </a:p>
        </p:txBody>
      </p:sp>
      <p:sp>
        <p:nvSpPr>
          <p:cNvPr id="11" name="תיבת טקסט 10">
            <a:extLst>
              <a:ext uri="{FF2B5EF4-FFF2-40B4-BE49-F238E27FC236}">
                <a16:creationId xmlns:a16="http://schemas.microsoft.com/office/drawing/2014/main" id="{B18F3192-322A-FFDC-B36E-8CC6F14CDD86}"/>
              </a:ext>
            </a:extLst>
          </p:cNvPr>
          <p:cNvSpPr txBox="1"/>
          <p:nvPr/>
        </p:nvSpPr>
        <p:spPr>
          <a:xfrm>
            <a:off x="6095999" y="0"/>
            <a:ext cx="3875304" cy="461665"/>
          </a:xfrm>
          <a:prstGeom prst="rect">
            <a:avLst/>
          </a:prstGeom>
          <a:noFill/>
        </p:spPr>
        <p:txBody>
          <a:bodyPr wrap="square" rtlCol="0">
            <a:spAutoFit/>
          </a:bodyPr>
          <a:lstStyle/>
          <a:p>
            <a:r>
              <a:rPr lang="en-US" sz="2400" b="1" dirty="0"/>
              <a:t>Raw data</a:t>
            </a:r>
          </a:p>
        </p:txBody>
      </p:sp>
    </p:spTree>
    <p:extLst>
      <p:ext uri="{BB962C8B-B14F-4D97-AF65-F5344CB8AC3E}">
        <p14:creationId xmlns:p14="http://schemas.microsoft.com/office/powerpoint/2010/main" val="3059986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48D029-6E5D-5C40-EE46-7913B8F2A1FF}"/>
              </a:ext>
            </a:extLst>
          </p:cNvPr>
          <p:cNvSpPr>
            <a:spLocks noGrp="1"/>
          </p:cNvSpPr>
          <p:nvPr>
            <p:ph type="body" sz="quarter" idx="14"/>
          </p:nvPr>
        </p:nvSpPr>
        <p:spPr>
          <a:xfrm>
            <a:off x="4014216" y="4050792"/>
            <a:ext cx="5824728" cy="1104900"/>
          </a:xfrm>
        </p:spPr>
        <p:txBody>
          <a:bodyPr vert="horz" lIns="91440" tIns="45720" rIns="91440" bIns="45720" rtlCol="0" anchor="t">
            <a:normAutofit/>
          </a:bodyPr>
          <a:lstStyle/>
          <a:p>
            <a:endParaRPr lang="en-US" dirty="0"/>
          </a:p>
          <a:p>
            <a:endParaRPr lang="en-US" dirty="0"/>
          </a:p>
        </p:txBody>
      </p:sp>
      <p:sp>
        <p:nvSpPr>
          <p:cNvPr id="3" name="Slide Number Placeholder 2">
            <a:extLst>
              <a:ext uri="{FF2B5EF4-FFF2-40B4-BE49-F238E27FC236}">
                <a16:creationId xmlns:a16="http://schemas.microsoft.com/office/drawing/2014/main" id="{892A2015-C113-6985-07BD-D6494CD0A580}"/>
              </a:ext>
            </a:extLst>
          </p:cNvPr>
          <p:cNvSpPr>
            <a:spLocks noGrp="1"/>
          </p:cNvSpPr>
          <p:nvPr>
            <p:ph type="sldNum" sz="quarter" idx="11"/>
          </p:nvPr>
        </p:nvSpPr>
        <p:spPr>
          <a:xfrm rot="16200000">
            <a:off x="11274552" y="5632704"/>
            <a:ext cx="1069848" cy="594360"/>
          </a:xfrm>
        </p:spPr>
        <p:txBody>
          <a:bodyPr/>
          <a:lstStyle/>
          <a:p>
            <a:fld id="{98C0CDE5-970C-4CC4-BF43-0DA127E73E82}" type="slidenum">
              <a:rPr lang="en-US" smtClean="0"/>
              <a:pPr/>
              <a:t>7</a:t>
            </a:fld>
            <a:endParaRPr lang="en-US" dirty="0"/>
          </a:p>
        </p:txBody>
      </p:sp>
      <p:sp>
        <p:nvSpPr>
          <p:cNvPr id="10" name="תיבת טקסט 9">
            <a:extLst>
              <a:ext uri="{FF2B5EF4-FFF2-40B4-BE49-F238E27FC236}">
                <a16:creationId xmlns:a16="http://schemas.microsoft.com/office/drawing/2014/main" id="{91E28761-CE37-8EAE-4429-1DBFC8D1E82A}"/>
              </a:ext>
            </a:extLst>
          </p:cNvPr>
          <p:cNvSpPr txBox="1"/>
          <p:nvPr/>
        </p:nvSpPr>
        <p:spPr>
          <a:xfrm>
            <a:off x="1182806" y="865567"/>
            <a:ext cx="9826387" cy="5416868"/>
          </a:xfrm>
          <a:prstGeom prst="rect">
            <a:avLst/>
          </a:prstGeom>
          <a:noFill/>
        </p:spPr>
        <p:txBody>
          <a:bodyPr wrap="square" rtlCol="0">
            <a:spAutoFit/>
          </a:bodyPr>
          <a:lstStyle/>
          <a:p>
            <a:pPr rtl="0" fontAlgn="base">
              <a:spcBef>
                <a:spcPts val="1200"/>
              </a:spcBef>
              <a:spcAft>
                <a:spcPts val="0"/>
              </a:spcAft>
              <a:buFont typeface="+mj-lt"/>
              <a:buAutoNum type="arabicPeriod"/>
            </a:pPr>
            <a:r>
              <a:rPr lang="en-US" sz="1600" b="1" i="0" u="none" strike="noStrike" dirty="0">
                <a:solidFill>
                  <a:srgbClr val="000000"/>
                </a:solidFill>
                <a:effectLst/>
                <a:latin typeface="Arial" panose="020B0604020202020204" pitchFamily="34" charset="0"/>
              </a:rPr>
              <a:t>Data Preparation:</a:t>
            </a:r>
            <a:endParaRPr lang="en-US" sz="1600" b="0"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600" b="1" i="0" u="none" strike="noStrike" dirty="0">
                <a:solidFill>
                  <a:srgbClr val="000000"/>
                </a:solidFill>
                <a:effectLst/>
                <a:latin typeface="Arial" panose="020B0604020202020204" pitchFamily="34" charset="0"/>
              </a:rPr>
              <a:t>Goal:</a:t>
            </a:r>
            <a:r>
              <a:rPr lang="en-US" sz="1600" b="0" i="0" u="none" strike="noStrike" dirty="0">
                <a:solidFill>
                  <a:srgbClr val="000000"/>
                </a:solidFill>
                <a:effectLst/>
                <a:latin typeface="Arial" panose="020B0604020202020204" pitchFamily="34" charset="0"/>
              </a:rPr>
              <a:t> Ensure that the data is ready for analysis by standardizing and unifying it.</a:t>
            </a:r>
          </a:p>
          <a:p>
            <a:pPr marL="742950" lvl="1" indent="-285750" rtl="0" fontAlgn="base">
              <a:spcBef>
                <a:spcPts val="0"/>
              </a:spcBef>
              <a:spcAft>
                <a:spcPts val="0"/>
              </a:spcAft>
              <a:buFont typeface="Arial" panose="020B0604020202020204" pitchFamily="34" charset="0"/>
              <a:buChar char="•"/>
            </a:pPr>
            <a:endParaRPr lang="en-US" sz="16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600" b="1" i="0" u="none" strike="noStrike" dirty="0">
                <a:solidFill>
                  <a:srgbClr val="000000"/>
                </a:solidFill>
                <a:effectLst/>
                <a:latin typeface="Arial" panose="020B0604020202020204" pitchFamily="34" charset="0"/>
              </a:rPr>
              <a:t>EDA – Explanatory Data Analysis(</a:t>
            </a:r>
            <a:r>
              <a:rPr lang="en-US" sz="1600" b="1" i="0" u="none" strike="noStrike" dirty="0" err="1">
                <a:solidFill>
                  <a:srgbClr val="000000"/>
                </a:solidFill>
                <a:effectLst/>
                <a:latin typeface="Arial" panose="020B0604020202020204" pitchFamily="34" charset="0"/>
              </a:rPr>
              <a:t>dataprep</a:t>
            </a:r>
            <a:r>
              <a:rPr lang="en-US" sz="1600" b="1" i="0" u="none" strike="noStrike" dirty="0">
                <a:solidFill>
                  <a:srgbClr val="000000"/>
                </a:solidFill>
                <a:effectLst/>
                <a:latin typeface="Arial" panose="020B0604020202020204" pitchFamily="34" charset="0"/>
              </a:rPr>
              <a:t>):</a:t>
            </a:r>
            <a:endParaRPr lang="en-US" sz="1600" b="0"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600" b="1" i="0" u="none" strike="noStrike" dirty="0">
                <a:solidFill>
                  <a:srgbClr val="000000"/>
                </a:solidFill>
                <a:effectLst/>
                <a:latin typeface="Arial" panose="020B0604020202020204" pitchFamily="34" charset="0"/>
              </a:rPr>
              <a:t>Goal:</a:t>
            </a:r>
            <a:r>
              <a:rPr lang="en-US" sz="1600" b="0" i="0" u="none" strike="noStrike" dirty="0">
                <a:solidFill>
                  <a:srgbClr val="000000"/>
                </a:solidFill>
                <a:effectLst/>
                <a:latin typeface="Arial" panose="020B0604020202020204" pitchFamily="34" charset="0"/>
              </a:rPr>
              <a:t> Understand the data’s structure and patterns to inform further analysis.</a:t>
            </a:r>
          </a:p>
          <a:p>
            <a:pPr marL="742950" lvl="1" indent="-285750" rtl="0" fontAlgn="base">
              <a:spcBef>
                <a:spcPts val="0"/>
              </a:spcBef>
              <a:spcAft>
                <a:spcPts val="0"/>
              </a:spcAft>
              <a:buFont typeface="Arial" panose="020B0604020202020204" pitchFamily="34" charset="0"/>
              <a:buChar char="•"/>
            </a:pPr>
            <a:endParaRPr lang="en-US" sz="16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600" b="1" i="0" u="none" strike="noStrike" dirty="0">
                <a:solidFill>
                  <a:srgbClr val="000000"/>
                </a:solidFill>
                <a:effectLst/>
                <a:latin typeface="Arial" panose="020B0604020202020204" pitchFamily="34" charset="0"/>
              </a:rPr>
              <a:t>Data Cleansing – Outliers and Missing Values(IQR, Imputation):</a:t>
            </a:r>
            <a:endParaRPr lang="en-US" sz="1600" b="0"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600" b="1" i="0" u="none" strike="noStrike" dirty="0">
                <a:solidFill>
                  <a:srgbClr val="000000"/>
                </a:solidFill>
                <a:effectLst/>
                <a:latin typeface="Arial" panose="020B0604020202020204" pitchFamily="34" charset="0"/>
              </a:rPr>
              <a:t>Goal:</a:t>
            </a:r>
            <a:r>
              <a:rPr lang="en-US" sz="1600" b="0" i="0" u="none" strike="noStrike" dirty="0">
                <a:solidFill>
                  <a:srgbClr val="000000"/>
                </a:solidFill>
                <a:effectLst/>
                <a:latin typeface="Arial" panose="020B0604020202020204" pitchFamily="34" charset="0"/>
              </a:rPr>
              <a:t> Improve data quality and model accuracy by addressing data inconsistencies.</a:t>
            </a:r>
          </a:p>
          <a:p>
            <a:pPr marL="742950" lvl="1" indent="-285750" rtl="0" fontAlgn="base">
              <a:spcBef>
                <a:spcPts val="0"/>
              </a:spcBef>
              <a:spcAft>
                <a:spcPts val="0"/>
              </a:spcAft>
              <a:buFont typeface="Arial" panose="020B0604020202020204" pitchFamily="34" charset="0"/>
              <a:buChar char="•"/>
            </a:pPr>
            <a:endParaRPr lang="en-US" sz="16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600" b="1" i="0" u="none" strike="noStrike" dirty="0">
                <a:solidFill>
                  <a:srgbClr val="000000"/>
                </a:solidFill>
                <a:effectLst/>
                <a:latin typeface="Arial" panose="020B0604020202020204" pitchFamily="34" charset="0"/>
              </a:rPr>
              <a:t>One Hot Encoding (get dummies or labeling):</a:t>
            </a:r>
            <a:endParaRPr lang="en-US" sz="1600" b="0"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600" b="1" i="0" u="none" strike="noStrike" dirty="0">
                <a:solidFill>
                  <a:srgbClr val="000000"/>
                </a:solidFill>
                <a:effectLst/>
                <a:latin typeface="Arial" panose="020B0604020202020204" pitchFamily="34" charset="0"/>
              </a:rPr>
              <a:t>Goal:</a:t>
            </a:r>
            <a:r>
              <a:rPr lang="en-US" sz="1600" b="0" i="0" u="none" strike="noStrike" dirty="0">
                <a:solidFill>
                  <a:srgbClr val="000000"/>
                </a:solidFill>
                <a:effectLst/>
                <a:latin typeface="Arial" panose="020B0604020202020204" pitchFamily="34" charset="0"/>
              </a:rPr>
              <a:t> Prepare categorical data for machine learning models.</a:t>
            </a:r>
          </a:p>
          <a:p>
            <a:pPr marL="742950" lvl="1" indent="-285750" rtl="0" fontAlgn="base">
              <a:spcBef>
                <a:spcPts val="0"/>
              </a:spcBef>
              <a:spcAft>
                <a:spcPts val="0"/>
              </a:spcAft>
              <a:buFont typeface="Arial" panose="020B0604020202020204" pitchFamily="34" charset="0"/>
              <a:buChar char="•"/>
            </a:pPr>
            <a:endParaRPr lang="en-US" sz="16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600" b="1" i="0" u="none" strike="noStrike" dirty="0">
                <a:solidFill>
                  <a:srgbClr val="000000"/>
                </a:solidFill>
                <a:effectLst/>
                <a:latin typeface="Arial" panose="020B0604020202020204" pitchFamily="34" charset="0"/>
              </a:rPr>
              <a:t>Feature Engineering – Adding Features (Lasso on numeric, Random Forest on categorial):</a:t>
            </a:r>
            <a:endParaRPr lang="en-US" sz="1600" b="0"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600" b="1" i="0" u="none" strike="noStrike" dirty="0">
                <a:solidFill>
                  <a:srgbClr val="000000"/>
                </a:solidFill>
                <a:effectLst/>
                <a:latin typeface="Arial" panose="020B0604020202020204" pitchFamily="34" charset="0"/>
              </a:rPr>
              <a:t>Goal:</a:t>
            </a:r>
            <a:r>
              <a:rPr lang="en-US" sz="1600" b="0" i="0" u="none" strike="noStrike" dirty="0">
                <a:solidFill>
                  <a:srgbClr val="000000"/>
                </a:solidFill>
                <a:effectLst/>
                <a:latin typeface="Arial" panose="020B0604020202020204" pitchFamily="34" charset="0"/>
              </a:rPr>
              <a:t> Enhance model performance by incorporating relevant features and reducing dimensionality.</a:t>
            </a:r>
          </a:p>
          <a:p>
            <a:pPr marL="742950" lvl="1" indent="-285750" rtl="0" fontAlgn="base">
              <a:spcBef>
                <a:spcPts val="0"/>
              </a:spcBef>
              <a:spcAft>
                <a:spcPts val="0"/>
              </a:spcAft>
              <a:buFont typeface="Arial" panose="020B0604020202020204" pitchFamily="34" charset="0"/>
              <a:buChar char="•"/>
            </a:pPr>
            <a:endParaRPr lang="en-US" sz="16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600" b="1" i="0" u="none" strike="noStrike" dirty="0">
                <a:solidFill>
                  <a:srgbClr val="000000"/>
                </a:solidFill>
                <a:effectLst/>
                <a:latin typeface="Arial" panose="020B0604020202020204" pitchFamily="34" charset="0"/>
              </a:rPr>
              <a:t>Imbalanced Data – When Relevant – (Not relevant here):</a:t>
            </a:r>
            <a:endParaRPr lang="en-US" sz="1600" b="0"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en-US" sz="1600" b="1" i="0" u="none" strike="noStrike" dirty="0">
                <a:solidFill>
                  <a:srgbClr val="000000"/>
                </a:solidFill>
                <a:effectLst/>
                <a:latin typeface="Arial" panose="020B0604020202020204" pitchFamily="34" charset="0"/>
              </a:rPr>
              <a:t>Goal:</a:t>
            </a:r>
            <a:r>
              <a:rPr lang="en-US" sz="1600" b="0" i="0" u="none" strike="noStrike" dirty="0">
                <a:solidFill>
                  <a:srgbClr val="000000"/>
                </a:solidFill>
                <a:effectLst/>
                <a:latin typeface="Arial" panose="020B0604020202020204" pitchFamily="34" charset="0"/>
              </a:rPr>
              <a:t> Ensure the model performs well across all classes.</a:t>
            </a:r>
          </a:p>
          <a:p>
            <a:pPr marL="742950" lvl="1" indent="-285750" rtl="0" fontAlgn="base">
              <a:spcBef>
                <a:spcPts val="0"/>
              </a:spcBef>
              <a:spcAft>
                <a:spcPts val="0"/>
              </a:spcAft>
              <a:buFont typeface="Arial" panose="020B0604020202020204" pitchFamily="34" charset="0"/>
              <a:buChar char="•"/>
            </a:pPr>
            <a:endParaRPr lang="en-US" sz="16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600" b="1" i="0" u="none" strike="noStrike" dirty="0">
                <a:solidFill>
                  <a:srgbClr val="000000"/>
                </a:solidFill>
                <a:effectLst/>
                <a:latin typeface="Arial" panose="020B0604020202020204" pitchFamily="34" charset="0"/>
              </a:rPr>
              <a:t>Model Selection and Fine-Tuning (</a:t>
            </a:r>
            <a:r>
              <a:rPr lang="en-US" sz="1600" b="1" i="0" u="none" strike="noStrike" dirty="0" err="1">
                <a:solidFill>
                  <a:srgbClr val="000000"/>
                </a:solidFill>
                <a:effectLst/>
                <a:latin typeface="Arial" panose="020B0604020202020204" pitchFamily="34" charset="0"/>
              </a:rPr>
              <a:t>gridsearch</a:t>
            </a:r>
            <a:r>
              <a:rPr lang="en-US" sz="1600" b="1" i="0" u="none" strike="noStrike" dirty="0">
                <a:solidFill>
                  <a:srgbClr val="000000"/>
                </a:solidFill>
                <a:effectLst/>
                <a:latin typeface="Arial" panose="020B0604020202020204" pitchFamily="34" charset="0"/>
              </a:rPr>
              <a:t>):</a:t>
            </a:r>
            <a:endParaRPr lang="en-US" sz="1600" b="0" i="0" u="none" strike="noStrike" dirty="0">
              <a:solidFill>
                <a:srgbClr val="000000"/>
              </a:solidFill>
              <a:effectLst/>
              <a:latin typeface="Arial" panose="020B0604020202020204" pitchFamily="34" charset="0"/>
            </a:endParaRPr>
          </a:p>
          <a:p>
            <a:pPr marL="742950" lvl="1" indent="-285750" rtl="0" fontAlgn="base">
              <a:spcBef>
                <a:spcPts val="0"/>
              </a:spcBef>
              <a:spcAft>
                <a:spcPts val="1200"/>
              </a:spcAft>
              <a:buFont typeface="Arial" panose="020B0604020202020204" pitchFamily="34" charset="0"/>
              <a:buChar char="•"/>
            </a:pPr>
            <a:r>
              <a:rPr lang="en-US" sz="1600" b="1" i="0" u="none" strike="noStrike" dirty="0">
                <a:solidFill>
                  <a:srgbClr val="000000"/>
                </a:solidFill>
                <a:effectLst/>
                <a:latin typeface="Arial" panose="020B0604020202020204" pitchFamily="34" charset="0"/>
              </a:rPr>
              <a:t>Goal:</a:t>
            </a:r>
            <a:r>
              <a:rPr lang="en-US" sz="1600" b="0" i="0" u="none" strike="noStrike" dirty="0">
                <a:solidFill>
                  <a:srgbClr val="000000"/>
                </a:solidFill>
                <a:effectLst/>
                <a:latin typeface="Arial" panose="020B0604020202020204" pitchFamily="34" charset="0"/>
              </a:rPr>
              <a:t> Optimize model performance to achieve the best predictive accuracy.</a:t>
            </a:r>
          </a:p>
          <a:p>
            <a:endParaRPr lang="en-US" sz="1600" dirty="0"/>
          </a:p>
        </p:txBody>
      </p:sp>
      <p:sp>
        <p:nvSpPr>
          <p:cNvPr id="11" name="תיבת טקסט 10">
            <a:extLst>
              <a:ext uri="{FF2B5EF4-FFF2-40B4-BE49-F238E27FC236}">
                <a16:creationId xmlns:a16="http://schemas.microsoft.com/office/drawing/2014/main" id="{B18F3192-322A-FFDC-B36E-8CC6F14CDD86}"/>
              </a:ext>
            </a:extLst>
          </p:cNvPr>
          <p:cNvSpPr txBox="1"/>
          <p:nvPr/>
        </p:nvSpPr>
        <p:spPr>
          <a:xfrm>
            <a:off x="7133889" y="403902"/>
            <a:ext cx="3875304" cy="461665"/>
          </a:xfrm>
          <a:prstGeom prst="rect">
            <a:avLst/>
          </a:prstGeom>
          <a:noFill/>
        </p:spPr>
        <p:txBody>
          <a:bodyPr wrap="square" rtlCol="0">
            <a:spAutoFit/>
          </a:bodyPr>
          <a:lstStyle/>
          <a:p>
            <a:r>
              <a:rPr lang="en-US" sz="2400" b="1" dirty="0"/>
              <a:t>Steps toward Model</a:t>
            </a:r>
          </a:p>
        </p:txBody>
      </p:sp>
    </p:spTree>
    <p:extLst>
      <p:ext uri="{BB962C8B-B14F-4D97-AF65-F5344CB8AC3E}">
        <p14:creationId xmlns:p14="http://schemas.microsoft.com/office/powerpoint/2010/main" val="1610365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48D029-6E5D-5C40-EE46-7913B8F2A1FF}"/>
              </a:ext>
            </a:extLst>
          </p:cNvPr>
          <p:cNvSpPr>
            <a:spLocks noGrp="1"/>
          </p:cNvSpPr>
          <p:nvPr>
            <p:ph type="body" sz="quarter" idx="14"/>
          </p:nvPr>
        </p:nvSpPr>
        <p:spPr>
          <a:xfrm>
            <a:off x="4014216" y="4050792"/>
            <a:ext cx="5824728" cy="1104900"/>
          </a:xfrm>
        </p:spPr>
        <p:txBody>
          <a:bodyPr vert="horz" lIns="91440" tIns="45720" rIns="91440" bIns="45720" rtlCol="0" anchor="t">
            <a:normAutofit/>
          </a:bodyPr>
          <a:lstStyle/>
          <a:p>
            <a:endParaRPr lang="en-US" dirty="0"/>
          </a:p>
          <a:p>
            <a:endParaRPr lang="en-US" dirty="0"/>
          </a:p>
        </p:txBody>
      </p:sp>
      <p:sp>
        <p:nvSpPr>
          <p:cNvPr id="3" name="Slide Number Placeholder 2">
            <a:extLst>
              <a:ext uri="{FF2B5EF4-FFF2-40B4-BE49-F238E27FC236}">
                <a16:creationId xmlns:a16="http://schemas.microsoft.com/office/drawing/2014/main" id="{892A2015-C113-6985-07BD-D6494CD0A580}"/>
              </a:ext>
            </a:extLst>
          </p:cNvPr>
          <p:cNvSpPr>
            <a:spLocks noGrp="1"/>
          </p:cNvSpPr>
          <p:nvPr>
            <p:ph type="sldNum" sz="quarter" idx="11"/>
          </p:nvPr>
        </p:nvSpPr>
        <p:spPr>
          <a:xfrm rot="16200000">
            <a:off x="11274552" y="5632704"/>
            <a:ext cx="1069848" cy="594360"/>
          </a:xfrm>
        </p:spPr>
        <p:txBody>
          <a:bodyPr/>
          <a:lstStyle/>
          <a:p>
            <a:fld id="{98C0CDE5-970C-4CC4-BF43-0DA127E73E82}" type="slidenum">
              <a:rPr lang="en-US" smtClean="0"/>
              <a:pPr/>
              <a:t>8</a:t>
            </a:fld>
            <a:endParaRPr lang="en-US" dirty="0"/>
          </a:p>
        </p:txBody>
      </p:sp>
      <p:sp>
        <p:nvSpPr>
          <p:cNvPr id="10" name="תיבת טקסט 9">
            <a:extLst>
              <a:ext uri="{FF2B5EF4-FFF2-40B4-BE49-F238E27FC236}">
                <a16:creationId xmlns:a16="http://schemas.microsoft.com/office/drawing/2014/main" id="{91E28761-CE37-8EAE-4429-1DBFC8D1E82A}"/>
              </a:ext>
            </a:extLst>
          </p:cNvPr>
          <p:cNvSpPr txBox="1"/>
          <p:nvPr/>
        </p:nvSpPr>
        <p:spPr>
          <a:xfrm>
            <a:off x="1182806" y="865567"/>
            <a:ext cx="9826387" cy="584775"/>
          </a:xfrm>
          <a:prstGeom prst="rect">
            <a:avLst/>
          </a:prstGeom>
          <a:noFill/>
        </p:spPr>
        <p:txBody>
          <a:bodyPr wrap="square" rtlCol="0">
            <a:spAutoFit/>
          </a:bodyPr>
          <a:lstStyle/>
          <a:p>
            <a:pPr rtl="0" fontAlgn="base">
              <a:spcBef>
                <a:spcPts val="1200"/>
              </a:spcBef>
              <a:spcAft>
                <a:spcPts val="0"/>
              </a:spcAft>
            </a:pPr>
            <a:r>
              <a:rPr lang="en-US" sz="1600" b="0" i="0" u="none" strike="noStrike" dirty="0">
                <a:solidFill>
                  <a:srgbClr val="000000"/>
                </a:solidFill>
                <a:effectLst/>
                <a:latin typeface="Arial" panose="020B0604020202020204" pitchFamily="34" charset="0"/>
              </a:rPr>
              <a:t>.</a:t>
            </a:r>
          </a:p>
          <a:p>
            <a:endParaRPr lang="en-US" sz="1600" dirty="0"/>
          </a:p>
        </p:txBody>
      </p:sp>
      <p:sp>
        <p:nvSpPr>
          <p:cNvPr id="11" name="תיבת טקסט 10">
            <a:extLst>
              <a:ext uri="{FF2B5EF4-FFF2-40B4-BE49-F238E27FC236}">
                <a16:creationId xmlns:a16="http://schemas.microsoft.com/office/drawing/2014/main" id="{B18F3192-322A-FFDC-B36E-8CC6F14CDD86}"/>
              </a:ext>
            </a:extLst>
          </p:cNvPr>
          <p:cNvSpPr txBox="1"/>
          <p:nvPr/>
        </p:nvSpPr>
        <p:spPr>
          <a:xfrm>
            <a:off x="8143827" y="403902"/>
            <a:ext cx="3875304" cy="461665"/>
          </a:xfrm>
          <a:prstGeom prst="rect">
            <a:avLst/>
          </a:prstGeom>
          <a:noFill/>
        </p:spPr>
        <p:txBody>
          <a:bodyPr wrap="square" rtlCol="0">
            <a:spAutoFit/>
          </a:bodyPr>
          <a:lstStyle/>
          <a:p>
            <a:r>
              <a:rPr lang="en-US" sz="2400" b="1" dirty="0"/>
              <a:t>Steps toward Model</a:t>
            </a:r>
          </a:p>
        </p:txBody>
      </p:sp>
      <p:pic>
        <p:nvPicPr>
          <p:cNvPr id="4" name="תמונה 3">
            <a:extLst>
              <a:ext uri="{FF2B5EF4-FFF2-40B4-BE49-F238E27FC236}">
                <a16:creationId xmlns:a16="http://schemas.microsoft.com/office/drawing/2014/main" id="{1A7A0B6D-BF7D-FBF9-23BE-B6D8C1496C6F}"/>
              </a:ext>
            </a:extLst>
          </p:cNvPr>
          <p:cNvPicPr>
            <a:picLocks noChangeAspect="1"/>
          </p:cNvPicPr>
          <p:nvPr/>
        </p:nvPicPr>
        <p:blipFill>
          <a:blip r:embed="rId3"/>
          <a:stretch>
            <a:fillRect/>
          </a:stretch>
        </p:blipFill>
        <p:spPr>
          <a:xfrm>
            <a:off x="772017" y="403902"/>
            <a:ext cx="7170979" cy="6060906"/>
          </a:xfrm>
          <a:prstGeom prst="rect">
            <a:avLst/>
          </a:prstGeom>
        </p:spPr>
      </p:pic>
    </p:spTree>
    <p:extLst>
      <p:ext uri="{BB962C8B-B14F-4D97-AF65-F5344CB8AC3E}">
        <p14:creationId xmlns:p14="http://schemas.microsoft.com/office/powerpoint/2010/main" val="3744227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80A29B-87B6-29C9-2295-D36B76DCF9B8}"/>
              </a:ext>
            </a:extLst>
          </p:cNvPr>
          <p:cNvSpPr>
            <a:spLocks noGrp="1"/>
          </p:cNvSpPr>
          <p:nvPr>
            <p:ph type="title"/>
          </p:nvPr>
        </p:nvSpPr>
        <p:spPr>
          <a:xfrm>
            <a:off x="6711696" y="1956816"/>
            <a:ext cx="3502152" cy="3218688"/>
          </a:xfrm>
        </p:spPr>
        <p:txBody>
          <a:bodyPr/>
          <a:lstStyle/>
          <a:p>
            <a:r>
              <a:rPr lang="en-US" dirty="0"/>
              <a:t>Data Preparations  </a:t>
            </a:r>
          </a:p>
        </p:txBody>
      </p:sp>
      <p:sp>
        <p:nvSpPr>
          <p:cNvPr id="4" name="Text Placeholder 3">
            <a:extLst>
              <a:ext uri="{FF2B5EF4-FFF2-40B4-BE49-F238E27FC236}">
                <a16:creationId xmlns:a16="http://schemas.microsoft.com/office/drawing/2014/main" id="{9F8883BF-4B40-D127-19A6-0A65D2A25EA7}"/>
              </a:ext>
            </a:extLst>
          </p:cNvPr>
          <p:cNvSpPr>
            <a:spLocks noGrp="1"/>
          </p:cNvSpPr>
          <p:nvPr>
            <p:ph sz="quarter" idx="15"/>
          </p:nvPr>
        </p:nvSpPr>
        <p:spPr>
          <a:xfrm>
            <a:off x="583724" y="705888"/>
            <a:ext cx="4123944" cy="4098124"/>
          </a:xfrm>
        </p:spPr>
        <p:txBody>
          <a:bodyPr>
            <a:normAutofit/>
          </a:bodyPr>
          <a:lstStyle/>
          <a:p>
            <a:r>
              <a:rPr lang="en-US" dirty="0"/>
              <a:t>Combine tables, Data type conversion.</a:t>
            </a:r>
          </a:p>
          <a:p>
            <a:r>
              <a:rPr lang="en-US" dirty="0"/>
              <a:t>Reduce broad categories, Standardize terms.</a:t>
            </a:r>
          </a:p>
          <a:p>
            <a:r>
              <a:rPr lang="en-US" dirty="0"/>
              <a:t>Remove single-value columns.</a:t>
            </a:r>
          </a:p>
          <a:p>
            <a:r>
              <a:rPr lang="en-US" dirty="0"/>
              <a:t>Clean punctuation.</a:t>
            </a:r>
          </a:p>
          <a:p>
            <a:r>
              <a:rPr lang="en-US" dirty="0"/>
              <a:t>Verify column accuracy, </a:t>
            </a:r>
          </a:p>
          <a:p>
            <a:r>
              <a:rPr lang="en-US" dirty="0"/>
              <a:t>Flat file preparation.</a:t>
            </a:r>
          </a:p>
          <a:p>
            <a:r>
              <a:rPr lang="en-US" dirty="0"/>
              <a:t>Flat file is ready.</a:t>
            </a:r>
          </a:p>
        </p:txBody>
      </p:sp>
      <p:sp>
        <p:nvSpPr>
          <p:cNvPr id="3" name="Slide Number Placeholder 2">
            <a:extLst>
              <a:ext uri="{FF2B5EF4-FFF2-40B4-BE49-F238E27FC236}">
                <a16:creationId xmlns:a16="http://schemas.microsoft.com/office/drawing/2014/main" id="{A81FC143-FA9C-6F20-7583-F7B0FA8FF100}"/>
              </a:ext>
            </a:extLst>
          </p:cNvPr>
          <p:cNvSpPr>
            <a:spLocks noGrp="1"/>
          </p:cNvSpPr>
          <p:nvPr>
            <p:ph type="sldNum" sz="quarter" idx="11"/>
          </p:nvPr>
        </p:nvSpPr>
        <p:spPr>
          <a:xfrm rot="16200000">
            <a:off x="11274552" y="5632704"/>
            <a:ext cx="1069848" cy="594360"/>
          </a:xfrm>
        </p:spPr>
        <p:txBody>
          <a:bodyPr/>
          <a:lstStyle/>
          <a:p>
            <a:fld id="{98C0CDE5-970C-4CC4-BF43-0DA127E73E82}" type="slidenum">
              <a:rPr lang="en-US" smtClean="0"/>
              <a:pPr/>
              <a:t>9</a:t>
            </a:fld>
            <a:endParaRPr lang="en-US" dirty="0"/>
          </a:p>
        </p:txBody>
      </p:sp>
    </p:spTree>
    <p:extLst>
      <p:ext uri="{BB962C8B-B14F-4D97-AF65-F5344CB8AC3E}">
        <p14:creationId xmlns:p14="http://schemas.microsoft.com/office/powerpoint/2010/main" val="3036231715"/>
      </p:ext>
    </p:extLst>
  </p:cSld>
  <p:clrMapOvr>
    <a:masterClrMapping/>
  </p:clrMapOvr>
</p:sld>
</file>

<file path=ppt/theme/theme1.xml><?xml version="1.0" encoding="utf-8"?>
<a:theme xmlns:a="http://schemas.openxmlformats.org/drawingml/2006/main" name="Custom">
  <a:themeElements>
    <a:clrScheme name="Custom 415">
      <a:dk1>
        <a:srgbClr val="3B3B3B"/>
      </a:dk1>
      <a:lt1>
        <a:sysClr val="window" lastClr="FFFFFF"/>
      </a:lt1>
      <a:dk2>
        <a:srgbClr val="262626"/>
      </a:dk2>
      <a:lt2>
        <a:srgbClr val="C07400"/>
      </a:lt2>
      <a:accent1>
        <a:srgbClr val="005CC9"/>
      </a:accent1>
      <a:accent2>
        <a:srgbClr val="008EDC"/>
      </a:accent2>
      <a:accent3>
        <a:srgbClr val="3DA800"/>
      </a:accent3>
      <a:accent4>
        <a:srgbClr val="7030A0"/>
      </a:accent4>
      <a:accent5>
        <a:srgbClr val="B92AD6"/>
      </a:accent5>
      <a:accent6>
        <a:srgbClr val="1F7100"/>
      </a:accent6>
      <a:hlink>
        <a:srgbClr val="D30F00"/>
      </a:hlink>
      <a:folHlink>
        <a:srgbClr val="D30F00"/>
      </a:folHlink>
    </a:clrScheme>
    <a:fontScheme name="Custom 2">
      <a:majorFont>
        <a:latin typeface="Narkisim"/>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1"/>
            </a:gs>
            <a:gs pos="100000">
              <a:schemeClr val="tx2"/>
            </a:gs>
          </a:gsLst>
          <a:lin ang="360000" scaled="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66931380_win32_KB_V5" id="{1B786C8D-2177-4A5A-9718-032A412214C6}" vid="{EA647B36-C19D-492E-9711-2F7B3523F3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C9F46F3-DDE7-46C7-84BC-59C1156F2B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EA27D8E-DE3D-481C-905D-44ADCF801F7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6450B55-B496-4B49-9DD2-B71AB023CAA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289</TotalTime>
  <Words>2225</Words>
  <Application>Microsoft Office PowerPoint</Application>
  <PresentationFormat>מסך רחב</PresentationFormat>
  <Paragraphs>255</Paragraphs>
  <Slides>25</Slides>
  <Notes>9</Notes>
  <HiddenSlides>2</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25</vt:i4>
      </vt:variant>
    </vt:vector>
  </HeadingPairs>
  <TitlesOfParts>
    <vt:vector size="34" baseType="lpstr">
      <vt:lpstr>-apple-system</vt:lpstr>
      <vt:lpstr>Arial</vt:lpstr>
      <vt:lpstr>Calibri</vt:lpstr>
      <vt:lpstr>Franklin Gothic Book</vt:lpstr>
      <vt:lpstr>Inter</vt:lpstr>
      <vt:lpstr>Narkisim</vt:lpstr>
      <vt:lpstr>Tenorite</vt:lpstr>
      <vt:lpstr>zeitung</vt:lpstr>
      <vt:lpstr>Custom</vt:lpstr>
      <vt:lpstr>Predicting IMDb Show Popularity Using Machine Learning</vt:lpstr>
      <vt:lpstr> An In-Depth Analysis </vt:lpstr>
      <vt:lpstr>מצגת של PowerPoint‏</vt:lpstr>
      <vt:lpstr>מצגת של PowerPoint‏</vt:lpstr>
      <vt:lpstr>Steps toward the model</vt:lpstr>
      <vt:lpstr>מצגת של PowerPoint‏</vt:lpstr>
      <vt:lpstr>מצגת של PowerPoint‏</vt:lpstr>
      <vt:lpstr>מצגת של PowerPoint‏</vt:lpstr>
      <vt:lpstr>Data Preparations  </vt:lpstr>
      <vt:lpstr>EDA    </vt:lpstr>
      <vt:lpstr>EDA  Insights  </vt:lpstr>
      <vt:lpstr>Data Analysis </vt:lpstr>
      <vt:lpstr>Steps toward the model</vt:lpstr>
      <vt:lpstr>מצגת של PowerPoint‏</vt:lpstr>
      <vt:lpstr>מצגת של PowerPoint‏</vt:lpstr>
      <vt:lpstr>Build the Lego Blocks Toward Model.</vt:lpstr>
      <vt:lpstr>FE:</vt:lpstr>
      <vt:lpstr>FE: Case Study: Enhancing Netflix’s Recommendation Sys.</vt:lpstr>
      <vt:lpstr>FE: Calculated popularity Vs. Given Popularity</vt:lpstr>
      <vt:lpstr>The path to best model </vt:lpstr>
      <vt:lpstr>Results – Two Path</vt:lpstr>
      <vt:lpstr>Model performance comparison – Regressor: </vt:lpstr>
      <vt:lpstr>Fine-tuning for the best model – Regressor: </vt:lpstr>
      <vt:lpstr>Fine-tuning for the best model – Regressor: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Pre-K Curriculum</dc:title>
  <dc:creator/>
  <cp:lastModifiedBy>איילה ירחי</cp:lastModifiedBy>
  <cp:revision>39</cp:revision>
  <dcterms:created xsi:type="dcterms:W3CDTF">2024-08-30T08:07:48Z</dcterms:created>
  <dcterms:modified xsi:type="dcterms:W3CDTF">2024-09-07T21:46:05Z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